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slide+xml" PartName="/ppt/slides/slide5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8288000" cy="10287000"/>
  <p:notesSz cx="6858000" cy="9144000"/>
  <p:embeddedFontLst>
    <p:embeddedFont>
      <p:font typeface="Times New Roman Bold" charset="1" panose="02030802070405020303"/>
      <p:regular r:id="rId57"/>
    </p:embeddedFont>
    <p:embeddedFont>
      <p:font typeface="Montserrat Classic Bold" charset="1" panose="00000800000000000000"/>
      <p:regular r:id="rId58"/>
    </p:embeddedFont>
    <p:embeddedFont>
      <p:font typeface="Glacial Indifference Bold" charset="1" panose="00000800000000000000"/>
      <p:regular r:id="rId59"/>
    </p:embeddedFont>
    <p:embeddedFont>
      <p:font typeface="Times New Roman" charset="1" panose="02030502070405020303"/>
      <p:regular r:id="rId60"/>
    </p:embeddedFont>
    <p:embeddedFont>
      <p:font typeface="Times New Roman Semi-Bold" charset="1" panose="02030702070405020303"/>
      <p:regular r:id="rId6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slides/slide48.xml" Type="http://schemas.openxmlformats.org/officeDocument/2006/relationships/slide"/><Relationship Id="rId54" Target="slides/slide49.xml" Type="http://schemas.openxmlformats.org/officeDocument/2006/relationships/slide"/><Relationship Id="rId55" Target="slides/slide50.xml" Type="http://schemas.openxmlformats.org/officeDocument/2006/relationships/slide"/><Relationship Id="rId56" Target="slides/slide51.xml" Type="http://schemas.openxmlformats.org/officeDocument/2006/relationships/slide"/><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slides/slide1.xml" Type="http://schemas.openxmlformats.org/officeDocument/2006/relationships/slide"/><Relationship Id="rId60" Target="fonts/font60.fntdata" Type="http://schemas.openxmlformats.org/officeDocument/2006/relationships/font"/><Relationship Id="rId61" Target="fonts/font61.fntdata" Type="http://schemas.openxmlformats.org/officeDocument/2006/relationships/font"/><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jpeg>
</file>

<file path=ppt/media/image29.jpeg>
</file>

<file path=ppt/media/image3.sv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0.jpe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2.jpe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3.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4.jpe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5.jpe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7.png" Type="http://schemas.openxmlformats.org/officeDocument/2006/relationships/image"/></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8.png" Type="http://schemas.openxmlformats.org/officeDocument/2006/relationships/image"/></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9.png" Type="http://schemas.openxmlformats.org/officeDocument/2006/relationships/image"/></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0.jpeg" Type="http://schemas.openxmlformats.org/officeDocument/2006/relationships/image"/><Relationship Id="rId7" Target="../media/image21.jpeg" Type="http://schemas.openxmlformats.org/officeDocument/2006/relationships/image"/><Relationship Id="rId8" Target="../media/image22.jpeg" Type="http://schemas.openxmlformats.org/officeDocument/2006/relationships/image"/><Relationship Id="rId9" Target="../media/image23.png" Type="http://schemas.openxmlformats.org/officeDocument/2006/relationships/image"/></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4.png" Type="http://schemas.openxmlformats.org/officeDocument/2006/relationships/image"/><Relationship Id="rId7" Target="../media/image25.png" Type="http://schemas.openxmlformats.org/officeDocument/2006/relationships/image"/><Relationship Id="rId8" Target="../media/image26.png" Type="http://schemas.openxmlformats.org/officeDocument/2006/relationships/image"/><Relationship Id="rId9" Target="../media/image27.png" Type="http://schemas.openxmlformats.org/officeDocument/2006/relationships/image"/></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8.jpeg" Type="http://schemas.openxmlformats.org/officeDocument/2006/relationships/image"/><Relationship Id="rId7" Target="../media/image29.jpeg" Type="http://schemas.openxmlformats.org/officeDocument/2006/relationships/image"/></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4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5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5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73443" y="222288"/>
            <a:ext cx="16941115" cy="2420850"/>
          </a:xfrm>
          <a:custGeom>
            <a:avLst/>
            <a:gdLst/>
            <a:ahLst/>
            <a:cxnLst/>
            <a:rect r="r" b="b" t="t" l="l"/>
            <a:pathLst>
              <a:path h="2420850" w="16941115">
                <a:moveTo>
                  <a:pt x="0" y="0"/>
                </a:moveTo>
                <a:lnTo>
                  <a:pt x="16941114" y="0"/>
                </a:lnTo>
                <a:lnTo>
                  <a:pt x="16941114" y="2420850"/>
                </a:lnTo>
                <a:lnTo>
                  <a:pt x="0" y="2420850"/>
                </a:lnTo>
                <a:lnTo>
                  <a:pt x="0" y="0"/>
                </a:lnTo>
                <a:close/>
              </a:path>
            </a:pathLst>
          </a:custGeom>
          <a:blipFill>
            <a:blip r:embed="rId2"/>
            <a:stretch>
              <a:fillRect l="-9433" t="-2724" r="0" b="-2724"/>
            </a:stretch>
          </a:blipFill>
        </p:spPr>
      </p:sp>
      <p:sp>
        <p:nvSpPr>
          <p:cNvPr name="TextBox 3" id="3"/>
          <p:cNvSpPr txBox="true"/>
          <p:nvPr/>
        </p:nvSpPr>
        <p:spPr>
          <a:xfrm rot="0">
            <a:off x="421722" y="2684040"/>
            <a:ext cx="17444556" cy="7355168"/>
          </a:xfrm>
          <a:prstGeom prst="rect">
            <a:avLst/>
          </a:prstGeom>
        </p:spPr>
        <p:txBody>
          <a:bodyPr anchor="t" rtlCol="false" tIns="0" lIns="0" bIns="0" rIns="0">
            <a:spAutoFit/>
          </a:bodyPr>
          <a:lstStyle/>
          <a:p>
            <a:pPr algn="ctr">
              <a:lnSpc>
                <a:spcPts val="3572"/>
              </a:lnSpc>
              <a:spcBef>
                <a:spcPct val="0"/>
              </a:spcBef>
            </a:pPr>
            <a:r>
              <a:rPr lang="en-US" sz="2551">
                <a:solidFill>
                  <a:srgbClr val="000000"/>
                </a:solidFill>
                <a:latin typeface="Times New Roman Bold"/>
              </a:rPr>
              <a:t>A  MAJOR PROJECT</a:t>
            </a:r>
          </a:p>
          <a:p>
            <a:pPr algn="ctr">
              <a:lnSpc>
                <a:spcPts val="3572"/>
              </a:lnSpc>
              <a:spcBef>
                <a:spcPct val="0"/>
              </a:spcBef>
            </a:pPr>
            <a:r>
              <a:rPr lang="en-US" sz="2551">
                <a:solidFill>
                  <a:srgbClr val="000000"/>
                </a:solidFill>
                <a:latin typeface="Times New Roman Bold"/>
              </a:rPr>
              <a:t>On</a:t>
            </a:r>
          </a:p>
          <a:p>
            <a:pPr algn="ctr">
              <a:lnSpc>
                <a:spcPts val="4832"/>
              </a:lnSpc>
              <a:spcBef>
                <a:spcPct val="0"/>
              </a:spcBef>
            </a:pPr>
            <a:r>
              <a:rPr lang="en-US" sz="3451">
                <a:solidFill>
                  <a:srgbClr val="000000"/>
                </a:solidFill>
                <a:latin typeface="Times New Roman Bold"/>
              </a:rPr>
              <a:t>COLLEGE </a:t>
            </a:r>
            <a:r>
              <a:rPr lang="en-US" sz="3451">
                <a:solidFill>
                  <a:srgbClr val="000000"/>
                </a:solidFill>
                <a:latin typeface="Times New Roman Bold"/>
              </a:rPr>
              <a:t>MANAGEMENT SYSTEM</a:t>
            </a:r>
          </a:p>
          <a:p>
            <a:pPr algn="ctr">
              <a:lnSpc>
                <a:spcPts val="3572"/>
              </a:lnSpc>
              <a:spcBef>
                <a:spcPct val="0"/>
              </a:spcBef>
            </a:pPr>
            <a:r>
              <a:rPr lang="en-US" sz="2551">
                <a:solidFill>
                  <a:srgbClr val="000000"/>
                </a:solidFill>
                <a:latin typeface="Times New Roman Bold"/>
              </a:rPr>
              <a:t>(Streamlining College Administration with Efficient Technology)</a:t>
            </a:r>
          </a:p>
          <a:p>
            <a:pPr algn="ctr">
              <a:lnSpc>
                <a:spcPts val="3572"/>
              </a:lnSpc>
              <a:spcBef>
                <a:spcPct val="0"/>
              </a:spcBef>
            </a:pPr>
            <a:r>
              <a:rPr lang="en-US" sz="2551">
                <a:solidFill>
                  <a:srgbClr val="000000"/>
                </a:solidFill>
                <a:latin typeface="Times New Roman Bold"/>
              </a:rPr>
              <a:t>BACHELOR OF TECHNOLOGY</a:t>
            </a:r>
          </a:p>
          <a:p>
            <a:pPr algn="ctr">
              <a:lnSpc>
                <a:spcPts val="3572"/>
              </a:lnSpc>
              <a:spcBef>
                <a:spcPct val="0"/>
              </a:spcBef>
            </a:pPr>
            <a:r>
              <a:rPr lang="en-US" sz="2551">
                <a:solidFill>
                  <a:srgbClr val="000000"/>
                </a:solidFill>
                <a:latin typeface="Times New Roman Bold"/>
              </a:rPr>
              <a:t>IN</a:t>
            </a:r>
          </a:p>
          <a:p>
            <a:pPr algn="ctr">
              <a:lnSpc>
                <a:spcPts val="3572"/>
              </a:lnSpc>
              <a:spcBef>
                <a:spcPct val="0"/>
              </a:spcBef>
            </a:pPr>
            <a:r>
              <a:rPr lang="en-US" sz="2551">
                <a:solidFill>
                  <a:srgbClr val="000000"/>
                </a:solidFill>
                <a:latin typeface="Times New Roman Bold"/>
              </a:rPr>
              <a:t>CSE- AI &amp; ML</a:t>
            </a:r>
          </a:p>
          <a:p>
            <a:pPr algn="ctr">
              <a:lnSpc>
                <a:spcPts val="3572"/>
              </a:lnSpc>
              <a:spcBef>
                <a:spcPct val="0"/>
              </a:spcBef>
            </a:pPr>
            <a:r>
              <a:rPr lang="en-US" sz="2551">
                <a:solidFill>
                  <a:srgbClr val="000000"/>
                </a:solidFill>
                <a:latin typeface="Times New Roman Bold"/>
              </a:rPr>
              <a:t>BY</a:t>
            </a:r>
          </a:p>
          <a:p>
            <a:pPr algn="ctr">
              <a:lnSpc>
                <a:spcPts val="3572"/>
              </a:lnSpc>
              <a:spcBef>
                <a:spcPct val="0"/>
              </a:spcBef>
            </a:pPr>
            <a:r>
              <a:rPr lang="en-US" sz="2551">
                <a:solidFill>
                  <a:srgbClr val="000000"/>
                </a:solidFill>
                <a:latin typeface="Times New Roman Bold"/>
              </a:rPr>
              <a:t>ANUSHA PULLELA         20VE1A66A6</a:t>
            </a:r>
          </a:p>
          <a:p>
            <a:pPr algn="ctr">
              <a:lnSpc>
                <a:spcPts val="3572"/>
              </a:lnSpc>
              <a:spcBef>
                <a:spcPct val="0"/>
              </a:spcBef>
            </a:pPr>
            <a:r>
              <a:rPr lang="en-US" sz="2551">
                <a:solidFill>
                  <a:srgbClr val="000000"/>
                </a:solidFill>
                <a:latin typeface="Times New Roman Bold"/>
              </a:rPr>
              <a:t>S. SNEHA REDDY            20VE1A66B0</a:t>
            </a:r>
          </a:p>
          <a:p>
            <a:pPr algn="ctr">
              <a:lnSpc>
                <a:spcPts val="3572"/>
              </a:lnSpc>
              <a:spcBef>
                <a:spcPct val="0"/>
              </a:spcBef>
            </a:pPr>
            <a:r>
              <a:rPr lang="en-US" sz="2551">
                <a:solidFill>
                  <a:srgbClr val="000000"/>
                </a:solidFill>
                <a:latin typeface="Times New Roman Bold"/>
              </a:rPr>
              <a:t>SINGARAPU RUTHVIK  20VE1A66A9</a:t>
            </a:r>
          </a:p>
          <a:p>
            <a:pPr algn="ctr">
              <a:lnSpc>
                <a:spcPts val="3572"/>
              </a:lnSpc>
              <a:spcBef>
                <a:spcPct val="0"/>
              </a:spcBef>
            </a:pPr>
            <a:r>
              <a:rPr lang="en-US" sz="2551">
                <a:solidFill>
                  <a:srgbClr val="000000"/>
                </a:solidFill>
                <a:latin typeface="Times New Roman Bold"/>
              </a:rPr>
              <a:t>ANIRUDH KOWLURI       20VE1A6688</a:t>
            </a:r>
          </a:p>
          <a:p>
            <a:pPr algn="ctr">
              <a:lnSpc>
                <a:spcPts val="3572"/>
              </a:lnSpc>
              <a:spcBef>
                <a:spcPct val="0"/>
              </a:spcBef>
            </a:pPr>
          </a:p>
          <a:p>
            <a:pPr algn="ctr">
              <a:lnSpc>
                <a:spcPts val="3572"/>
              </a:lnSpc>
              <a:spcBef>
                <a:spcPct val="0"/>
              </a:spcBef>
            </a:pPr>
            <a:r>
              <a:rPr lang="en-US" sz="2551">
                <a:solidFill>
                  <a:srgbClr val="000000"/>
                </a:solidFill>
                <a:latin typeface="Times New Roman Bold"/>
              </a:rPr>
              <a:t>Under the Guidance of </a:t>
            </a:r>
          </a:p>
          <a:p>
            <a:pPr algn="ctr">
              <a:lnSpc>
                <a:spcPts val="3572"/>
              </a:lnSpc>
              <a:spcBef>
                <a:spcPct val="0"/>
              </a:spcBef>
            </a:pPr>
            <a:r>
              <a:rPr lang="en-US" sz="2551">
                <a:solidFill>
                  <a:srgbClr val="000000"/>
                </a:solidFill>
                <a:latin typeface="Times New Roman Bold"/>
              </a:rPr>
              <a:t>Dr. A SWATHI- HEAD OF THE DEPARTMENT</a:t>
            </a:r>
          </a:p>
          <a:p>
            <a:pPr algn="ctr">
              <a:lnSpc>
                <a:spcPts val="3572"/>
              </a:lnSpc>
              <a:spcBef>
                <a:spcPct val="0"/>
              </a:spcBef>
            </a:pPr>
            <a:r>
              <a:rPr lang="en-US" sz="2551">
                <a:solidFill>
                  <a:srgbClr val="000000"/>
                </a:solidFill>
                <a:latin typeface="Times New Roman Bold"/>
              </a:rPr>
              <a:t>ACADEMIC YEAR: (2020-2024)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09369" y="1575472"/>
            <a:ext cx="17639006" cy="18618326"/>
            <a:chOff x="0" y="0"/>
            <a:chExt cx="845478" cy="892419"/>
          </a:xfrm>
        </p:grpSpPr>
        <p:sp>
          <p:nvSpPr>
            <p:cNvPr name="Freeform 3" id="3"/>
            <p:cNvSpPr/>
            <p:nvPr/>
          </p:nvSpPr>
          <p:spPr>
            <a:xfrm flipH="false" flipV="false" rot="0">
              <a:off x="0" y="0"/>
              <a:ext cx="845478" cy="892419"/>
            </a:xfrm>
            <a:custGeom>
              <a:avLst/>
              <a:gdLst/>
              <a:ahLst/>
              <a:cxnLst/>
              <a:rect r="r" b="b" t="t" l="l"/>
              <a:pathLst>
                <a:path h="892419" w="845478">
                  <a:moveTo>
                    <a:pt x="0" y="0"/>
                  </a:moveTo>
                  <a:lnTo>
                    <a:pt x="845478" y="0"/>
                  </a:lnTo>
                  <a:lnTo>
                    <a:pt x="845478" y="892419"/>
                  </a:lnTo>
                  <a:lnTo>
                    <a:pt x="0" y="892419"/>
                  </a:lnTo>
                  <a:close/>
                </a:path>
              </a:pathLst>
            </a:custGeom>
            <a:solidFill>
              <a:srgbClr val="000000">
                <a:alpha val="0"/>
              </a:srgbClr>
            </a:solidFill>
            <a:ln cap="sq">
              <a:noFill/>
              <a:prstDash val="solid"/>
              <a:miter/>
            </a:ln>
          </p:spPr>
        </p:sp>
        <p:sp>
          <p:nvSpPr>
            <p:cNvPr name="TextBox 4" id="4"/>
            <p:cNvSpPr txBox="true"/>
            <p:nvPr/>
          </p:nvSpPr>
          <p:spPr>
            <a:xfrm>
              <a:off x="0" y="-76200"/>
              <a:ext cx="845478" cy="968619"/>
            </a:xfrm>
            <a:prstGeom prst="rect">
              <a:avLst/>
            </a:prstGeom>
          </p:spPr>
          <p:txBody>
            <a:bodyPr anchor="ctr" rtlCol="false" tIns="25538" lIns="25538" bIns="25538" rIns="25538"/>
            <a:lstStyle/>
            <a:p>
              <a:pPr algn="ctr">
                <a:lnSpc>
                  <a:spcPts val="2659"/>
                </a:lnSpc>
              </a:pPr>
            </a:p>
          </p:txBody>
        </p:sp>
      </p:grpSp>
      <p:sp>
        <p:nvSpPr>
          <p:cNvPr name="Freeform 5" id="5"/>
          <p:cNvSpPr/>
          <p:nvPr/>
        </p:nvSpPr>
        <p:spPr>
          <a:xfrm flipH="false" flipV="false" rot="-1625759">
            <a:off x="9131733" y="-56240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6" id="6"/>
          <p:cNvSpPr txBox="true"/>
          <p:nvPr/>
        </p:nvSpPr>
        <p:spPr>
          <a:xfrm rot="0">
            <a:off x="256921" y="1852387"/>
            <a:ext cx="17743902" cy="4655886"/>
          </a:xfrm>
          <a:prstGeom prst="rect">
            <a:avLst/>
          </a:prstGeom>
        </p:spPr>
        <p:txBody>
          <a:bodyPr anchor="t" rtlCol="false" tIns="0" lIns="0" bIns="0" rIns="0">
            <a:spAutoFit/>
          </a:bodyPr>
          <a:lstStyle/>
          <a:p>
            <a:pPr algn="just">
              <a:lnSpc>
                <a:spcPts val="5282"/>
              </a:lnSpc>
            </a:pPr>
            <a:r>
              <a:rPr lang="en-US" sz="3018">
                <a:solidFill>
                  <a:srgbClr val="000000"/>
                </a:solidFill>
                <a:latin typeface="Times New Roman Bold"/>
              </a:rPr>
              <a:t>3. Paper Title</a:t>
            </a:r>
            <a:r>
              <a:rPr lang="en-US" sz="3018">
                <a:solidFill>
                  <a:srgbClr val="000000"/>
                </a:solidFill>
                <a:latin typeface="Times New Roman"/>
              </a:rPr>
              <a:t>: Student Management System (2022)</a:t>
            </a:r>
          </a:p>
          <a:p>
            <a:pPr algn="just" marL="543767" indent="-271883" lvl="1">
              <a:lnSpc>
                <a:spcPts val="4407"/>
              </a:lnSpc>
              <a:buFont typeface="Arial"/>
              <a:buChar char="•"/>
            </a:pPr>
            <a:r>
              <a:rPr lang="en-US" sz="2518">
                <a:solidFill>
                  <a:srgbClr val="000000"/>
                </a:solidFill>
                <a:latin typeface="Times New Roman Bold"/>
              </a:rPr>
              <a:t>Authors</a:t>
            </a:r>
            <a:r>
              <a:rPr lang="en-US" sz="2518">
                <a:solidFill>
                  <a:srgbClr val="000000"/>
                </a:solidFill>
                <a:latin typeface="Times New Roman"/>
              </a:rPr>
              <a:t>: Radhika Bhanushali, Chaitanya Agarwal, Tejas Dongare, and Dr. Sanjay Sharma</a:t>
            </a:r>
          </a:p>
          <a:p>
            <a:pPr algn="just" marL="543767" indent="-271883" lvl="1">
              <a:lnSpc>
                <a:spcPts val="4407"/>
              </a:lnSpc>
              <a:buFont typeface="Arial"/>
              <a:buChar char="•"/>
            </a:pPr>
            <a:r>
              <a:rPr lang="en-US" sz="2518">
                <a:solidFill>
                  <a:srgbClr val="000000"/>
                </a:solidFill>
                <a:latin typeface="Times New Roman Bold"/>
              </a:rPr>
              <a:t>Description: </a:t>
            </a:r>
            <a:r>
              <a:rPr lang="en-US" sz="2518">
                <a:solidFill>
                  <a:srgbClr val="000000"/>
                </a:solidFill>
                <a:latin typeface="Times New Roman"/>
              </a:rPr>
              <a:t>Emphasizes technical implementation without delving into algorithmic details, focusing on creating an integrated platform for efficient student data management within colleges.</a:t>
            </a:r>
          </a:p>
          <a:p>
            <a:pPr algn="just" marL="543767" indent="-271883" lvl="1">
              <a:lnSpc>
                <a:spcPts val="4407"/>
              </a:lnSpc>
              <a:buFont typeface="Arial"/>
              <a:buChar char="•"/>
            </a:pPr>
            <a:r>
              <a:rPr lang="en-US" sz="2518">
                <a:solidFill>
                  <a:srgbClr val="000000"/>
                </a:solidFill>
                <a:latin typeface="Times New Roman Bold"/>
              </a:rPr>
              <a:t>Drawbacks: </a:t>
            </a:r>
            <a:r>
              <a:rPr lang="en-US" sz="2518">
                <a:solidFill>
                  <a:srgbClr val="000000"/>
                </a:solidFill>
                <a:latin typeface="Times New Roman"/>
              </a:rPr>
              <a:t>The system's scalability limitations may pose challenges as the college expands, potentially impacting its ability to accommodate a larger student population. Extensive user training might be necessary to optimize utilization of the system's features, incurring additional costs and time investments for training programs.</a:t>
            </a:r>
          </a:p>
          <a:p>
            <a:pPr algn="just">
              <a:lnSpc>
                <a:spcPts val="5282"/>
              </a:lnSpc>
            </a:pPr>
          </a:p>
        </p:txBody>
      </p:sp>
      <p:sp>
        <p:nvSpPr>
          <p:cNvPr name="TextBox 7" id="7"/>
          <p:cNvSpPr txBox="true"/>
          <p:nvPr/>
        </p:nvSpPr>
        <p:spPr>
          <a:xfrm rot="0">
            <a:off x="557281" y="447844"/>
            <a:ext cx="14676045" cy="1127629"/>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LITERATURE SURVEY</a:t>
            </a:r>
          </a:p>
        </p:txBody>
      </p:sp>
      <p:sp>
        <p:nvSpPr>
          <p:cNvPr name="TextBox 8" id="8"/>
          <p:cNvSpPr txBox="true"/>
          <p:nvPr/>
        </p:nvSpPr>
        <p:spPr>
          <a:xfrm rot="0">
            <a:off x="256921" y="6084626"/>
            <a:ext cx="17743902" cy="4103470"/>
          </a:xfrm>
          <a:prstGeom prst="rect">
            <a:avLst/>
          </a:prstGeom>
        </p:spPr>
        <p:txBody>
          <a:bodyPr anchor="t" rtlCol="false" tIns="0" lIns="0" bIns="0" rIns="0">
            <a:spAutoFit/>
          </a:bodyPr>
          <a:lstStyle/>
          <a:p>
            <a:pPr algn="just">
              <a:lnSpc>
                <a:spcPts val="5282"/>
              </a:lnSpc>
            </a:pPr>
            <a:r>
              <a:rPr lang="en-US" sz="3018">
                <a:solidFill>
                  <a:srgbClr val="000000"/>
                </a:solidFill>
                <a:latin typeface="Times New Roman Bold"/>
              </a:rPr>
              <a:t>4. Paper Title</a:t>
            </a:r>
            <a:r>
              <a:rPr lang="en-US" sz="3018">
                <a:solidFill>
                  <a:srgbClr val="000000"/>
                </a:solidFill>
                <a:latin typeface="Times New Roman"/>
              </a:rPr>
              <a:t>: Android Application For Student Management System using Kotlin (2022)</a:t>
            </a:r>
          </a:p>
          <a:p>
            <a:pPr algn="just" marL="543767" indent="-271883" lvl="1">
              <a:lnSpc>
                <a:spcPts val="4407"/>
              </a:lnSpc>
              <a:buFont typeface="Arial"/>
              <a:buChar char="•"/>
            </a:pPr>
            <a:r>
              <a:rPr lang="en-US" sz="2518">
                <a:solidFill>
                  <a:srgbClr val="000000"/>
                </a:solidFill>
                <a:latin typeface="Times New Roman Bold"/>
              </a:rPr>
              <a:t>Authors</a:t>
            </a:r>
            <a:r>
              <a:rPr lang="en-US" sz="2518">
                <a:solidFill>
                  <a:srgbClr val="000000"/>
                </a:solidFill>
                <a:latin typeface="Times New Roman"/>
              </a:rPr>
              <a:t>: Ananthi, Abinaya, Diwaan Chandar C S, Aarthi K V, Vasundhara B</a:t>
            </a:r>
          </a:p>
          <a:p>
            <a:pPr algn="just" marL="543767" indent="-271883" lvl="1">
              <a:lnSpc>
                <a:spcPts val="4407"/>
              </a:lnSpc>
              <a:buFont typeface="Arial"/>
              <a:buChar char="•"/>
            </a:pPr>
            <a:r>
              <a:rPr lang="en-US" sz="2518">
                <a:solidFill>
                  <a:srgbClr val="000000"/>
                </a:solidFill>
                <a:latin typeface="Times New Roman Bold"/>
              </a:rPr>
              <a:t>Description</a:t>
            </a:r>
            <a:r>
              <a:rPr lang="en-US" sz="2518">
                <a:solidFill>
                  <a:srgbClr val="000000"/>
                </a:solidFill>
                <a:latin typeface="Times New Roman"/>
              </a:rPr>
              <a:t>: The application is developed using Kotlin, a language favored by Android developers according to Google.</a:t>
            </a:r>
          </a:p>
          <a:p>
            <a:pPr algn="just" marL="543767" indent="-271883" lvl="1">
              <a:lnSpc>
                <a:spcPts val="4407"/>
              </a:lnSpc>
              <a:buFont typeface="Arial"/>
              <a:buChar char="•"/>
            </a:pPr>
            <a:r>
              <a:rPr lang="en-US" sz="2518">
                <a:solidFill>
                  <a:srgbClr val="000000"/>
                </a:solidFill>
                <a:latin typeface="Times New Roman Bold"/>
              </a:rPr>
              <a:t>Drawbacks: </a:t>
            </a:r>
            <a:r>
              <a:rPr lang="en-US" sz="2518">
                <a:solidFill>
                  <a:srgbClr val="000000"/>
                </a:solidFill>
                <a:latin typeface="Times New Roman"/>
              </a:rPr>
              <a:t>The application's dependence on technology, coupled with potential infrastructure limitations, could hinder its functionality and effectiveness. Security concerns regarding data privacy necessitate robust measures, while addressing the learning curve requires comprehensive training and support for faculty and staff.</a:t>
            </a:r>
          </a:p>
          <a:p>
            <a:pPr algn="just">
              <a:lnSpc>
                <a:spcPts val="5282"/>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61817" y="1575472"/>
            <a:ext cx="17639006" cy="18618326"/>
            <a:chOff x="0" y="0"/>
            <a:chExt cx="845478" cy="892419"/>
          </a:xfrm>
        </p:grpSpPr>
        <p:sp>
          <p:nvSpPr>
            <p:cNvPr name="Freeform 3" id="3"/>
            <p:cNvSpPr/>
            <p:nvPr/>
          </p:nvSpPr>
          <p:spPr>
            <a:xfrm flipH="false" flipV="false" rot="0">
              <a:off x="0" y="0"/>
              <a:ext cx="845478" cy="892419"/>
            </a:xfrm>
            <a:custGeom>
              <a:avLst/>
              <a:gdLst/>
              <a:ahLst/>
              <a:cxnLst/>
              <a:rect r="r" b="b" t="t" l="l"/>
              <a:pathLst>
                <a:path h="892419" w="845478">
                  <a:moveTo>
                    <a:pt x="0" y="0"/>
                  </a:moveTo>
                  <a:lnTo>
                    <a:pt x="845478" y="0"/>
                  </a:lnTo>
                  <a:lnTo>
                    <a:pt x="845478" y="892419"/>
                  </a:lnTo>
                  <a:lnTo>
                    <a:pt x="0" y="892419"/>
                  </a:lnTo>
                  <a:close/>
                </a:path>
              </a:pathLst>
            </a:custGeom>
            <a:solidFill>
              <a:srgbClr val="000000">
                <a:alpha val="0"/>
              </a:srgbClr>
            </a:solidFill>
            <a:ln cap="sq">
              <a:noFill/>
              <a:prstDash val="solid"/>
              <a:miter/>
            </a:ln>
          </p:spPr>
        </p:sp>
        <p:sp>
          <p:nvSpPr>
            <p:cNvPr name="TextBox 4" id="4"/>
            <p:cNvSpPr txBox="true"/>
            <p:nvPr/>
          </p:nvSpPr>
          <p:spPr>
            <a:xfrm>
              <a:off x="0" y="-76200"/>
              <a:ext cx="845478" cy="968619"/>
            </a:xfrm>
            <a:prstGeom prst="rect">
              <a:avLst/>
            </a:prstGeom>
          </p:spPr>
          <p:txBody>
            <a:bodyPr anchor="ctr" rtlCol="false" tIns="25538" lIns="25538" bIns="25538" rIns="25538"/>
            <a:lstStyle/>
            <a:p>
              <a:pPr algn="ctr">
                <a:lnSpc>
                  <a:spcPts val="2659"/>
                </a:lnSpc>
              </a:pPr>
            </a:p>
          </p:txBody>
        </p:sp>
      </p:grpSp>
      <p:sp>
        <p:nvSpPr>
          <p:cNvPr name="Freeform 5" id="5"/>
          <p:cNvSpPr/>
          <p:nvPr/>
        </p:nvSpPr>
        <p:spPr>
          <a:xfrm flipH="false" flipV="false" rot="-1625759">
            <a:off x="9131733" y="-56240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6" id="6"/>
          <p:cNvSpPr txBox="true"/>
          <p:nvPr/>
        </p:nvSpPr>
        <p:spPr>
          <a:xfrm rot="0">
            <a:off x="124998" y="5776462"/>
            <a:ext cx="17743902" cy="4510538"/>
          </a:xfrm>
          <a:prstGeom prst="rect">
            <a:avLst/>
          </a:prstGeom>
        </p:spPr>
        <p:txBody>
          <a:bodyPr anchor="t" rtlCol="false" tIns="0" lIns="0" bIns="0" rIns="0">
            <a:spAutoFit/>
          </a:bodyPr>
          <a:lstStyle/>
          <a:p>
            <a:pPr algn="just">
              <a:lnSpc>
                <a:spcPts val="5107"/>
              </a:lnSpc>
            </a:pPr>
            <a:r>
              <a:rPr lang="en-US" sz="2918">
                <a:solidFill>
                  <a:srgbClr val="000000"/>
                </a:solidFill>
                <a:latin typeface="Times New Roman Bold"/>
              </a:rPr>
              <a:t>6. Paper Title</a:t>
            </a:r>
            <a:r>
              <a:rPr lang="en-US" sz="2918">
                <a:solidFill>
                  <a:srgbClr val="000000"/>
                </a:solidFill>
                <a:latin typeface="Times New Roman"/>
              </a:rPr>
              <a:t>: The College Activity Management System  (2019)</a:t>
            </a:r>
          </a:p>
          <a:p>
            <a:pPr algn="just" marL="522177" indent="-261089" lvl="1">
              <a:lnSpc>
                <a:spcPts val="4232"/>
              </a:lnSpc>
              <a:buFont typeface="Arial"/>
              <a:buChar char="•"/>
            </a:pPr>
            <a:r>
              <a:rPr lang="en-US" sz="2418">
                <a:solidFill>
                  <a:srgbClr val="000000"/>
                </a:solidFill>
                <a:latin typeface="Times New Roman Bold"/>
              </a:rPr>
              <a:t>Authors</a:t>
            </a:r>
            <a:r>
              <a:rPr lang="en-US" sz="2418">
                <a:solidFill>
                  <a:srgbClr val="000000"/>
                </a:solidFill>
                <a:latin typeface="Times New Roman"/>
              </a:rPr>
              <a:t>: M. Ashok Kumar, Ch. Mohan Srinivas, K. Vishnu Vardhan Reddy, K. Kiran Kumar</a:t>
            </a:r>
          </a:p>
          <a:p>
            <a:pPr algn="just" marL="522177" indent="-261089" lvl="1">
              <a:lnSpc>
                <a:spcPts val="4232"/>
              </a:lnSpc>
              <a:buFont typeface="Arial"/>
              <a:buChar char="•"/>
            </a:pPr>
            <a:r>
              <a:rPr lang="en-US" sz="2418">
                <a:solidFill>
                  <a:srgbClr val="000000"/>
                </a:solidFill>
                <a:latin typeface="Times New Roman Bold"/>
              </a:rPr>
              <a:t>Description</a:t>
            </a:r>
            <a:r>
              <a:rPr lang="en-US" sz="2418">
                <a:solidFill>
                  <a:srgbClr val="000000"/>
                </a:solidFill>
                <a:latin typeface="Times New Roman"/>
              </a:rPr>
              <a:t>: The College Activity Management System is an Android-based mobile application designed to streamline various college-related activities.</a:t>
            </a:r>
          </a:p>
          <a:p>
            <a:pPr algn="just" marL="522177" indent="-261089" lvl="1">
              <a:lnSpc>
                <a:spcPts val="4232"/>
              </a:lnSpc>
              <a:buFont typeface="Arial"/>
              <a:buChar char="•"/>
            </a:pPr>
            <a:r>
              <a:rPr lang="en-US" sz="2418">
                <a:solidFill>
                  <a:srgbClr val="000000"/>
                </a:solidFill>
                <a:latin typeface="Times New Roman Bold"/>
              </a:rPr>
              <a:t>Drawbacks: </a:t>
            </a:r>
            <a:r>
              <a:rPr lang="en-US" sz="2418">
                <a:solidFill>
                  <a:srgbClr val="000000"/>
                </a:solidFill>
                <a:latin typeface="Times New Roman"/>
              </a:rPr>
              <a:t>User adoption challenges may arise due to varying comfort levels with mobile apps, underscoring the need for widespread adoption strategies. Cost considerations, including development, hosting, and support expenses, require careful attention to manage financial implications effectively.</a:t>
            </a:r>
          </a:p>
          <a:p>
            <a:pPr algn="just">
              <a:lnSpc>
                <a:spcPts val="5107"/>
              </a:lnSpc>
            </a:pPr>
          </a:p>
        </p:txBody>
      </p:sp>
      <p:sp>
        <p:nvSpPr>
          <p:cNvPr name="TextBox 7" id="7"/>
          <p:cNvSpPr txBox="true"/>
          <p:nvPr/>
        </p:nvSpPr>
        <p:spPr>
          <a:xfrm rot="0">
            <a:off x="463336" y="541086"/>
            <a:ext cx="14676045" cy="1127629"/>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LITERATURE SURVEY</a:t>
            </a:r>
          </a:p>
        </p:txBody>
      </p:sp>
      <p:sp>
        <p:nvSpPr>
          <p:cNvPr name="TextBox 8" id="8"/>
          <p:cNvSpPr txBox="true"/>
          <p:nvPr/>
        </p:nvSpPr>
        <p:spPr>
          <a:xfrm rot="0">
            <a:off x="115473" y="1810467"/>
            <a:ext cx="17743902" cy="4510538"/>
          </a:xfrm>
          <a:prstGeom prst="rect">
            <a:avLst/>
          </a:prstGeom>
        </p:spPr>
        <p:txBody>
          <a:bodyPr anchor="t" rtlCol="false" tIns="0" lIns="0" bIns="0" rIns="0">
            <a:spAutoFit/>
          </a:bodyPr>
          <a:lstStyle/>
          <a:p>
            <a:pPr algn="just">
              <a:lnSpc>
                <a:spcPts val="5107"/>
              </a:lnSpc>
            </a:pPr>
            <a:r>
              <a:rPr lang="en-US" sz="2918">
                <a:solidFill>
                  <a:srgbClr val="000000"/>
                </a:solidFill>
                <a:latin typeface="Times New Roman Bold"/>
              </a:rPr>
              <a:t>5. Paper Title</a:t>
            </a:r>
            <a:r>
              <a:rPr lang="en-US" sz="2918">
                <a:solidFill>
                  <a:srgbClr val="000000"/>
                </a:solidFill>
                <a:latin typeface="Times New Roman"/>
              </a:rPr>
              <a:t>: Student Information  System (2021)</a:t>
            </a:r>
          </a:p>
          <a:p>
            <a:pPr algn="just" marL="522177" indent="-261089" lvl="1">
              <a:lnSpc>
                <a:spcPts val="4232"/>
              </a:lnSpc>
              <a:buFont typeface="Arial"/>
              <a:buChar char="•"/>
            </a:pPr>
            <a:r>
              <a:rPr lang="en-US" sz="2418">
                <a:solidFill>
                  <a:srgbClr val="000000"/>
                </a:solidFill>
                <a:latin typeface="Times New Roman Bold"/>
              </a:rPr>
              <a:t>Authors</a:t>
            </a:r>
            <a:r>
              <a:rPr lang="en-US" sz="2418">
                <a:solidFill>
                  <a:srgbClr val="000000"/>
                </a:solidFill>
                <a:latin typeface="Times New Roman"/>
              </a:rPr>
              <a:t>: Pragun Agarwal, Anubhav Joshi, Dr. Bharat Bhushan Naib</a:t>
            </a:r>
          </a:p>
          <a:p>
            <a:pPr algn="just" marL="522177" indent="-261089" lvl="1">
              <a:lnSpc>
                <a:spcPts val="4232"/>
              </a:lnSpc>
              <a:buFont typeface="Arial"/>
              <a:buChar char="•"/>
            </a:pPr>
            <a:r>
              <a:rPr lang="en-US" sz="2418">
                <a:solidFill>
                  <a:srgbClr val="000000"/>
                </a:solidFill>
                <a:latin typeface="Times New Roman Bold"/>
              </a:rPr>
              <a:t>Description</a:t>
            </a:r>
            <a:r>
              <a:rPr lang="en-US" sz="2418">
                <a:solidFill>
                  <a:srgbClr val="000000"/>
                </a:solidFill>
                <a:latin typeface="Times New Roman"/>
              </a:rPr>
              <a:t>: Proposes an automated model for a Student Management System (SIS) at Terna Engineering College, aiming to replace traditional pen-and-paper processes with a computerized online system.</a:t>
            </a:r>
          </a:p>
          <a:p>
            <a:pPr algn="just" marL="522177" indent="-261089" lvl="1">
              <a:lnSpc>
                <a:spcPts val="4232"/>
              </a:lnSpc>
              <a:buFont typeface="Arial"/>
              <a:buChar char="•"/>
            </a:pPr>
            <a:r>
              <a:rPr lang="en-US" sz="2418">
                <a:solidFill>
                  <a:srgbClr val="000000"/>
                </a:solidFill>
                <a:latin typeface="Times New Roman Bold"/>
              </a:rPr>
              <a:t>Drawbacks: </a:t>
            </a:r>
            <a:r>
              <a:rPr lang="en-US" sz="2418">
                <a:solidFill>
                  <a:srgbClr val="000000"/>
                </a:solidFill>
                <a:latin typeface="Times New Roman"/>
              </a:rPr>
              <a:t>Extensive training may be necessary for users to effectively utilize SIMS, contributing to increased costs and time investments. Additionally, integrating SIMS with existing systems or databases in educational institutions can present challenges, risking data inconsistencies and compatibility issues.</a:t>
            </a:r>
          </a:p>
          <a:p>
            <a:pPr algn="just">
              <a:lnSpc>
                <a:spcPts val="5107"/>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61817" y="1575472"/>
            <a:ext cx="17639006" cy="18618326"/>
            <a:chOff x="0" y="0"/>
            <a:chExt cx="845478" cy="892419"/>
          </a:xfrm>
        </p:grpSpPr>
        <p:sp>
          <p:nvSpPr>
            <p:cNvPr name="Freeform 3" id="3"/>
            <p:cNvSpPr/>
            <p:nvPr/>
          </p:nvSpPr>
          <p:spPr>
            <a:xfrm flipH="false" flipV="false" rot="0">
              <a:off x="0" y="0"/>
              <a:ext cx="845478" cy="892419"/>
            </a:xfrm>
            <a:custGeom>
              <a:avLst/>
              <a:gdLst/>
              <a:ahLst/>
              <a:cxnLst/>
              <a:rect r="r" b="b" t="t" l="l"/>
              <a:pathLst>
                <a:path h="892419" w="845478">
                  <a:moveTo>
                    <a:pt x="0" y="0"/>
                  </a:moveTo>
                  <a:lnTo>
                    <a:pt x="845478" y="0"/>
                  </a:lnTo>
                  <a:lnTo>
                    <a:pt x="845478" y="892419"/>
                  </a:lnTo>
                  <a:lnTo>
                    <a:pt x="0" y="892419"/>
                  </a:lnTo>
                  <a:close/>
                </a:path>
              </a:pathLst>
            </a:custGeom>
            <a:solidFill>
              <a:srgbClr val="000000">
                <a:alpha val="0"/>
              </a:srgbClr>
            </a:solidFill>
            <a:ln cap="sq">
              <a:noFill/>
              <a:prstDash val="solid"/>
              <a:miter/>
            </a:ln>
          </p:spPr>
        </p:sp>
        <p:sp>
          <p:nvSpPr>
            <p:cNvPr name="TextBox 4" id="4"/>
            <p:cNvSpPr txBox="true"/>
            <p:nvPr/>
          </p:nvSpPr>
          <p:spPr>
            <a:xfrm>
              <a:off x="0" y="-76200"/>
              <a:ext cx="845478" cy="968619"/>
            </a:xfrm>
            <a:prstGeom prst="rect">
              <a:avLst/>
            </a:prstGeom>
          </p:spPr>
          <p:txBody>
            <a:bodyPr anchor="ctr" rtlCol="false" tIns="25538" lIns="25538" bIns="25538" rIns="25538"/>
            <a:lstStyle/>
            <a:p>
              <a:pPr algn="ctr">
                <a:lnSpc>
                  <a:spcPts val="2659"/>
                </a:lnSpc>
              </a:pPr>
            </a:p>
          </p:txBody>
        </p:sp>
      </p:grpSp>
      <p:sp>
        <p:nvSpPr>
          <p:cNvPr name="Freeform 5" id="5"/>
          <p:cNvSpPr/>
          <p:nvPr/>
        </p:nvSpPr>
        <p:spPr>
          <a:xfrm flipH="false" flipV="false" rot="-1625759">
            <a:off x="9131733" y="-56240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6" id="6"/>
          <p:cNvSpPr txBox="true"/>
          <p:nvPr/>
        </p:nvSpPr>
        <p:spPr>
          <a:xfrm rot="0">
            <a:off x="256921" y="5759251"/>
            <a:ext cx="17743902" cy="4006767"/>
          </a:xfrm>
          <a:prstGeom prst="rect">
            <a:avLst/>
          </a:prstGeom>
        </p:spPr>
        <p:txBody>
          <a:bodyPr anchor="t" rtlCol="false" tIns="0" lIns="0" bIns="0" rIns="0">
            <a:spAutoFit/>
          </a:bodyPr>
          <a:lstStyle/>
          <a:p>
            <a:pPr algn="just">
              <a:lnSpc>
                <a:spcPts val="5282"/>
              </a:lnSpc>
            </a:pPr>
            <a:r>
              <a:rPr lang="en-US" sz="3018">
                <a:solidFill>
                  <a:srgbClr val="000000"/>
                </a:solidFill>
                <a:latin typeface="Times New Roman Bold"/>
              </a:rPr>
              <a:t>8. Paper Title</a:t>
            </a:r>
            <a:r>
              <a:rPr lang="en-US" sz="3018">
                <a:solidFill>
                  <a:srgbClr val="000000"/>
                </a:solidFill>
                <a:latin typeface="Times New Roman"/>
              </a:rPr>
              <a:t>: Multi-platform college management framework (2017)</a:t>
            </a:r>
          </a:p>
          <a:p>
            <a:pPr algn="just" marL="543767" indent="-271883" lvl="1">
              <a:lnSpc>
                <a:spcPts val="4407"/>
              </a:lnSpc>
              <a:buFont typeface="Arial"/>
              <a:buChar char="•"/>
            </a:pPr>
            <a:r>
              <a:rPr lang="en-US" sz="2518">
                <a:solidFill>
                  <a:srgbClr val="000000"/>
                </a:solidFill>
                <a:latin typeface="Times New Roman Bold"/>
              </a:rPr>
              <a:t>Authors </a:t>
            </a:r>
            <a:r>
              <a:rPr lang="en-US" sz="2518">
                <a:solidFill>
                  <a:srgbClr val="000000"/>
                </a:solidFill>
                <a:latin typeface="Times New Roman"/>
              </a:rPr>
              <a:t>: Dastgir Pojee, Farooq Shaikh, Vishal Kuvar, Fahim Rarh, Mohd. Abbas Meghani</a:t>
            </a:r>
          </a:p>
          <a:p>
            <a:pPr algn="just" marL="543767" indent="-271883" lvl="1">
              <a:lnSpc>
                <a:spcPts val="4407"/>
              </a:lnSpc>
              <a:buFont typeface="Arial"/>
              <a:buChar char="•"/>
            </a:pPr>
            <a:r>
              <a:rPr lang="en-US" sz="2518">
                <a:solidFill>
                  <a:srgbClr val="000000"/>
                </a:solidFill>
                <a:latin typeface="Times New Roman Bold"/>
              </a:rPr>
              <a:t>Description</a:t>
            </a:r>
            <a:r>
              <a:rPr lang="en-US" sz="2518">
                <a:solidFill>
                  <a:srgbClr val="000000"/>
                </a:solidFill>
                <a:latin typeface="Times New Roman"/>
              </a:rPr>
              <a:t>: The Multi-platform College Management Framework enhances educational record management with digital tools, offering features like online paper correction and a paper evaluation API.</a:t>
            </a:r>
          </a:p>
          <a:p>
            <a:pPr algn="just" marL="543767" indent="-271883" lvl="1">
              <a:lnSpc>
                <a:spcPts val="4407"/>
              </a:lnSpc>
              <a:buFont typeface="Arial"/>
              <a:buChar char="•"/>
            </a:pPr>
            <a:r>
              <a:rPr lang="en-US" sz="2518">
                <a:solidFill>
                  <a:srgbClr val="000000"/>
                </a:solidFill>
                <a:latin typeface="Times New Roman Bold"/>
              </a:rPr>
              <a:t>Drawbacks: </a:t>
            </a:r>
            <a:r>
              <a:rPr lang="en-US" sz="2518">
                <a:solidFill>
                  <a:srgbClr val="000000"/>
                </a:solidFill>
                <a:latin typeface="Times New Roman"/>
              </a:rPr>
              <a:t>The MP-CMF relies on a stable technology infrastructure but faces challenges like user training, data security concerns, initial setup costs, integration complexities, and ongoing maintenance for optimal performance. Addressing disruptions and balancing costs against benefits is crucial for successful implementation. </a:t>
            </a:r>
          </a:p>
        </p:txBody>
      </p:sp>
      <p:sp>
        <p:nvSpPr>
          <p:cNvPr name="TextBox 7" id="7"/>
          <p:cNvSpPr txBox="true"/>
          <p:nvPr/>
        </p:nvSpPr>
        <p:spPr>
          <a:xfrm rot="0">
            <a:off x="557281" y="447844"/>
            <a:ext cx="14676045" cy="1127629"/>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LITERATURE SURVEY</a:t>
            </a:r>
          </a:p>
        </p:txBody>
      </p:sp>
      <p:sp>
        <p:nvSpPr>
          <p:cNvPr name="TextBox 8" id="8"/>
          <p:cNvSpPr txBox="true"/>
          <p:nvPr/>
        </p:nvSpPr>
        <p:spPr>
          <a:xfrm rot="0">
            <a:off x="256921" y="1730336"/>
            <a:ext cx="17743902" cy="4510538"/>
          </a:xfrm>
          <a:prstGeom prst="rect">
            <a:avLst/>
          </a:prstGeom>
        </p:spPr>
        <p:txBody>
          <a:bodyPr anchor="t" rtlCol="false" tIns="0" lIns="0" bIns="0" rIns="0">
            <a:spAutoFit/>
          </a:bodyPr>
          <a:lstStyle/>
          <a:p>
            <a:pPr algn="just">
              <a:lnSpc>
                <a:spcPts val="5107"/>
              </a:lnSpc>
            </a:pPr>
            <a:r>
              <a:rPr lang="en-US" sz="2918">
                <a:solidFill>
                  <a:srgbClr val="000000"/>
                </a:solidFill>
                <a:latin typeface="Times New Roman Bold"/>
              </a:rPr>
              <a:t>7. Paper Title</a:t>
            </a:r>
            <a:r>
              <a:rPr lang="en-US" sz="2918">
                <a:solidFill>
                  <a:srgbClr val="000000"/>
                </a:solidFill>
                <a:latin typeface="Times New Roman"/>
              </a:rPr>
              <a:t>: Research on Student Management Systems in College (2018)</a:t>
            </a:r>
          </a:p>
          <a:p>
            <a:pPr algn="just" marL="522177" indent="-261089" lvl="1">
              <a:lnSpc>
                <a:spcPts val="4232"/>
              </a:lnSpc>
              <a:buFont typeface="Arial"/>
              <a:buChar char="•"/>
            </a:pPr>
            <a:r>
              <a:rPr lang="en-US" sz="2418">
                <a:solidFill>
                  <a:srgbClr val="000000"/>
                </a:solidFill>
                <a:latin typeface="Times New Roman Bold"/>
              </a:rPr>
              <a:t>Authors</a:t>
            </a:r>
            <a:r>
              <a:rPr lang="en-US" sz="2418">
                <a:solidFill>
                  <a:srgbClr val="000000"/>
                </a:solidFill>
                <a:latin typeface="Times New Roman"/>
              </a:rPr>
              <a:t>: Shu Tao</a:t>
            </a:r>
          </a:p>
          <a:p>
            <a:pPr algn="just" marL="522177" indent="-261089" lvl="1">
              <a:lnSpc>
                <a:spcPts val="4232"/>
              </a:lnSpc>
              <a:buFont typeface="Arial"/>
              <a:buChar char="•"/>
            </a:pPr>
            <a:r>
              <a:rPr lang="en-US" sz="2418">
                <a:solidFill>
                  <a:srgbClr val="000000"/>
                </a:solidFill>
                <a:latin typeface="Times New Roman Bold"/>
              </a:rPr>
              <a:t>Description</a:t>
            </a:r>
            <a:r>
              <a:rPr lang="en-US" sz="2418">
                <a:solidFill>
                  <a:srgbClr val="000000"/>
                </a:solidFill>
                <a:latin typeface="Times New Roman"/>
              </a:rPr>
              <a:t>: The study focuses on students from Wuhan University, utilizing data from various campus information system sources. K-means and Apriori algorithms are employed to classify student behavior and correlate it with academic performance, revealing relationships between consumption behavior, work-rest patterns, study habits, and academic performance.</a:t>
            </a:r>
          </a:p>
          <a:p>
            <a:pPr algn="just" marL="522177" indent="-261089" lvl="1">
              <a:lnSpc>
                <a:spcPts val="4232"/>
              </a:lnSpc>
              <a:buFont typeface="Arial"/>
              <a:buChar char="•"/>
            </a:pPr>
            <a:r>
              <a:rPr lang="en-US" sz="2418">
                <a:solidFill>
                  <a:srgbClr val="000000"/>
                </a:solidFill>
                <a:latin typeface="Times New Roman Bold"/>
              </a:rPr>
              <a:t>Drawbacks: </a:t>
            </a:r>
            <a:r>
              <a:rPr lang="en-US" sz="2418">
                <a:solidFill>
                  <a:srgbClr val="000000"/>
                </a:solidFill>
                <a:latin typeface="Times New Roman"/>
              </a:rPr>
              <a:t>The paper lacks technical depth regarding the proposed student management system and empirical evaluation results, diminishing its comprehensiveness and credibility.</a:t>
            </a:r>
          </a:p>
          <a:p>
            <a:pPr algn="just">
              <a:lnSpc>
                <a:spcPts val="5107"/>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61817" y="1575472"/>
            <a:ext cx="17639006" cy="18618326"/>
            <a:chOff x="0" y="0"/>
            <a:chExt cx="845478" cy="892419"/>
          </a:xfrm>
        </p:grpSpPr>
        <p:sp>
          <p:nvSpPr>
            <p:cNvPr name="Freeform 3" id="3"/>
            <p:cNvSpPr/>
            <p:nvPr/>
          </p:nvSpPr>
          <p:spPr>
            <a:xfrm flipH="false" flipV="false" rot="0">
              <a:off x="0" y="0"/>
              <a:ext cx="845478" cy="892419"/>
            </a:xfrm>
            <a:custGeom>
              <a:avLst/>
              <a:gdLst/>
              <a:ahLst/>
              <a:cxnLst/>
              <a:rect r="r" b="b" t="t" l="l"/>
              <a:pathLst>
                <a:path h="892419" w="845478">
                  <a:moveTo>
                    <a:pt x="0" y="0"/>
                  </a:moveTo>
                  <a:lnTo>
                    <a:pt x="845478" y="0"/>
                  </a:lnTo>
                  <a:lnTo>
                    <a:pt x="845478" y="892419"/>
                  </a:lnTo>
                  <a:lnTo>
                    <a:pt x="0" y="892419"/>
                  </a:lnTo>
                  <a:close/>
                </a:path>
              </a:pathLst>
            </a:custGeom>
            <a:solidFill>
              <a:srgbClr val="000000">
                <a:alpha val="0"/>
              </a:srgbClr>
            </a:solidFill>
            <a:ln cap="sq">
              <a:noFill/>
              <a:prstDash val="solid"/>
              <a:miter/>
            </a:ln>
          </p:spPr>
        </p:sp>
        <p:sp>
          <p:nvSpPr>
            <p:cNvPr name="TextBox 4" id="4"/>
            <p:cNvSpPr txBox="true"/>
            <p:nvPr/>
          </p:nvSpPr>
          <p:spPr>
            <a:xfrm>
              <a:off x="0" y="-76200"/>
              <a:ext cx="845478" cy="968619"/>
            </a:xfrm>
            <a:prstGeom prst="rect">
              <a:avLst/>
            </a:prstGeom>
          </p:spPr>
          <p:txBody>
            <a:bodyPr anchor="ctr" rtlCol="false" tIns="25538" lIns="25538" bIns="25538" rIns="25538"/>
            <a:lstStyle/>
            <a:p>
              <a:pPr algn="ctr">
                <a:lnSpc>
                  <a:spcPts val="2659"/>
                </a:lnSpc>
              </a:pPr>
            </a:p>
          </p:txBody>
        </p:sp>
      </p:grpSp>
      <p:sp>
        <p:nvSpPr>
          <p:cNvPr name="Freeform 5" id="5"/>
          <p:cNvSpPr/>
          <p:nvPr/>
        </p:nvSpPr>
        <p:spPr>
          <a:xfrm flipH="false" flipV="false" rot="-1625759">
            <a:off x="9131733" y="-56240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6" id="6"/>
          <p:cNvSpPr txBox="true"/>
          <p:nvPr/>
        </p:nvSpPr>
        <p:spPr>
          <a:xfrm rot="0">
            <a:off x="256921" y="1891515"/>
            <a:ext cx="17743902" cy="4103470"/>
          </a:xfrm>
          <a:prstGeom prst="rect">
            <a:avLst/>
          </a:prstGeom>
        </p:spPr>
        <p:txBody>
          <a:bodyPr anchor="t" rtlCol="false" tIns="0" lIns="0" bIns="0" rIns="0">
            <a:spAutoFit/>
          </a:bodyPr>
          <a:lstStyle/>
          <a:p>
            <a:pPr algn="just">
              <a:lnSpc>
                <a:spcPts val="5282"/>
              </a:lnSpc>
            </a:pPr>
            <a:r>
              <a:rPr lang="en-US" sz="3018">
                <a:solidFill>
                  <a:srgbClr val="000000"/>
                </a:solidFill>
                <a:latin typeface="Times New Roman Bold"/>
              </a:rPr>
              <a:t>9. Paper Title</a:t>
            </a:r>
            <a:r>
              <a:rPr lang="en-US" sz="3018">
                <a:solidFill>
                  <a:srgbClr val="000000"/>
                </a:solidFill>
                <a:latin typeface="Times New Roman"/>
              </a:rPr>
              <a:t>:Student Result Management System (SRMS) (2014)</a:t>
            </a:r>
          </a:p>
          <a:p>
            <a:pPr algn="just" marL="543767" indent="-271883" lvl="1">
              <a:lnSpc>
                <a:spcPts val="4407"/>
              </a:lnSpc>
              <a:buFont typeface="Arial"/>
              <a:buChar char="•"/>
            </a:pPr>
            <a:r>
              <a:rPr lang="en-US" sz="2518">
                <a:solidFill>
                  <a:srgbClr val="000000"/>
                </a:solidFill>
                <a:latin typeface="Times New Roman Bold"/>
              </a:rPr>
              <a:t>Authors:</a:t>
            </a:r>
            <a:r>
              <a:rPr lang="en-US" sz="2518">
                <a:solidFill>
                  <a:srgbClr val="000000"/>
                </a:solidFill>
                <a:latin typeface="Times New Roman"/>
              </a:rPr>
              <a:t> Han Cuiping</a:t>
            </a:r>
          </a:p>
          <a:p>
            <a:pPr algn="just" marL="543767" indent="-271883" lvl="1">
              <a:lnSpc>
                <a:spcPts val="4407"/>
              </a:lnSpc>
              <a:buFont typeface="Arial"/>
              <a:buChar char="•"/>
            </a:pPr>
            <a:r>
              <a:rPr lang="en-US" sz="2518">
                <a:solidFill>
                  <a:srgbClr val="000000"/>
                </a:solidFill>
                <a:latin typeface="Times New Roman Bold"/>
              </a:rPr>
              <a:t>Description</a:t>
            </a:r>
            <a:r>
              <a:rPr lang="en-US" sz="2518">
                <a:solidFill>
                  <a:srgbClr val="000000"/>
                </a:solidFill>
                <a:latin typeface="Times New Roman"/>
              </a:rPr>
              <a:t>: SRMS facilitates easy access to grades and semester percentages through the college website, and faculty members can assess pass and fail rates for specific subjects.</a:t>
            </a:r>
          </a:p>
          <a:p>
            <a:pPr algn="just" marL="543767" indent="-271883" lvl="1">
              <a:lnSpc>
                <a:spcPts val="4407"/>
              </a:lnSpc>
              <a:buFont typeface="Arial"/>
              <a:buChar char="•"/>
            </a:pPr>
            <a:r>
              <a:rPr lang="en-US" sz="2518">
                <a:solidFill>
                  <a:srgbClr val="000000"/>
                </a:solidFill>
                <a:latin typeface="Times New Roman Bold"/>
              </a:rPr>
              <a:t>Drawbacks: </a:t>
            </a:r>
            <a:r>
              <a:rPr lang="en-US" sz="2518">
                <a:solidFill>
                  <a:srgbClr val="000000"/>
                </a:solidFill>
                <a:latin typeface="Times New Roman"/>
              </a:rPr>
              <a:t>Vendor lock-in poses challenges for colleges, making it difficult and costly to switch systems, while staff and faculty face a learning curve during transitions, impacting productivity.</a:t>
            </a:r>
          </a:p>
          <a:p>
            <a:pPr algn="just">
              <a:lnSpc>
                <a:spcPts val="5282"/>
              </a:lnSpc>
            </a:pPr>
          </a:p>
        </p:txBody>
      </p:sp>
      <p:sp>
        <p:nvSpPr>
          <p:cNvPr name="TextBox 7" id="7"/>
          <p:cNvSpPr txBox="true"/>
          <p:nvPr/>
        </p:nvSpPr>
        <p:spPr>
          <a:xfrm rot="0">
            <a:off x="283145" y="5429902"/>
            <a:ext cx="17796351" cy="4120932"/>
          </a:xfrm>
          <a:prstGeom prst="rect">
            <a:avLst/>
          </a:prstGeom>
        </p:spPr>
        <p:txBody>
          <a:bodyPr anchor="t" rtlCol="false" tIns="0" lIns="0" bIns="0" rIns="0">
            <a:spAutoFit/>
          </a:bodyPr>
          <a:lstStyle/>
          <a:p>
            <a:pPr algn="just">
              <a:lnSpc>
                <a:spcPts val="5282"/>
              </a:lnSpc>
            </a:pPr>
            <a:r>
              <a:rPr lang="en-US" sz="3018">
                <a:solidFill>
                  <a:srgbClr val="000000"/>
                </a:solidFill>
                <a:latin typeface="Times New Roman Bold"/>
              </a:rPr>
              <a:t>10. Paper Title</a:t>
            </a:r>
            <a:r>
              <a:rPr lang="en-US" sz="3018">
                <a:solidFill>
                  <a:srgbClr val="000000"/>
                </a:solidFill>
                <a:latin typeface="Times New Roman"/>
              </a:rPr>
              <a:t>: Design and implementation of college Student Information Management System based on       Web Services (2009)</a:t>
            </a:r>
          </a:p>
          <a:p>
            <a:pPr algn="just" marL="543767" indent="-271883" lvl="1">
              <a:lnSpc>
                <a:spcPts val="4407"/>
              </a:lnSpc>
              <a:buFont typeface="Arial"/>
              <a:buChar char="•"/>
            </a:pPr>
            <a:r>
              <a:rPr lang="en-US" sz="2518">
                <a:solidFill>
                  <a:srgbClr val="000000"/>
                </a:solidFill>
                <a:latin typeface="Times New Roman Bold"/>
              </a:rPr>
              <a:t>Authors</a:t>
            </a:r>
            <a:r>
              <a:rPr lang="en-US" sz="2518">
                <a:solidFill>
                  <a:srgbClr val="000000"/>
                </a:solidFill>
                <a:latin typeface="Times New Roman"/>
              </a:rPr>
              <a:t>: Yu-Fang Tang, Yong-Sheng Zhang</a:t>
            </a:r>
          </a:p>
          <a:p>
            <a:pPr algn="just" marL="543767" indent="-271883" lvl="1">
              <a:lnSpc>
                <a:spcPts val="4407"/>
              </a:lnSpc>
              <a:buFont typeface="Arial"/>
              <a:buChar char="•"/>
            </a:pPr>
            <a:r>
              <a:rPr lang="en-US" sz="2518">
                <a:solidFill>
                  <a:srgbClr val="000000"/>
                </a:solidFill>
                <a:latin typeface="Times New Roman Bold"/>
              </a:rPr>
              <a:t>Description</a:t>
            </a:r>
            <a:r>
              <a:rPr lang="en-US" sz="2518">
                <a:solidFill>
                  <a:srgbClr val="000000"/>
                </a:solidFill>
                <a:latin typeface="Times New Roman"/>
              </a:rPr>
              <a:t>: The paper introduces a CS information management system (IMS) designed using a B/S three-tier architecture. </a:t>
            </a:r>
          </a:p>
          <a:p>
            <a:pPr algn="just" marL="543767" indent="-271883" lvl="1">
              <a:lnSpc>
                <a:spcPts val="4407"/>
              </a:lnSpc>
              <a:buFont typeface="Arial"/>
              <a:buChar char="•"/>
            </a:pPr>
            <a:r>
              <a:rPr lang="en-US" sz="2518">
                <a:solidFill>
                  <a:srgbClr val="000000"/>
                </a:solidFill>
                <a:latin typeface="Times New Roman Bold"/>
              </a:rPr>
              <a:t>Drawbacks: </a:t>
            </a:r>
            <a:r>
              <a:rPr lang="en-US" sz="2518">
                <a:solidFill>
                  <a:srgbClr val="000000"/>
                </a:solidFill>
                <a:latin typeface="Times New Roman"/>
              </a:rPr>
              <a:t>Decentralized student information systems create inefficiencies and inconsistencies, lacking automation and comprehensive functionality, with some institutions still relying on manual operations, hindering overall administrative efficiency.</a:t>
            </a:r>
          </a:p>
        </p:txBody>
      </p:sp>
      <p:sp>
        <p:nvSpPr>
          <p:cNvPr name="TextBox 8" id="8"/>
          <p:cNvSpPr txBox="true"/>
          <p:nvPr/>
        </p:nvSpPr>
        <p:spPr>
          <a:xfrm rot="0">
            <a:off x="557281" y="447844"/>
            <a:ext cx="14676045" cy="1127629"/>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LITERATURE SURVEY</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124027" y="541029"/>
            <a:ext cx="17163973" cy="1127741"/>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SOFTWARE REQUIREMENTS</a:t>
            </a:r>
          </a:p>
        </p:txBody>
      </p:sp>
      <p:grpSp>
        <p:nvGrpSpPr>
          <p:cNvPr name="Group 3" id="3"/>
          <p:cNvGrpSpPr/>
          <p:nvPr/>
        </p:nvGrpSpPr>
        <p:grpSpPr>
          <a:xfrm rot="0">
            <a:off x="910082" y="1957585"/>
            <a:ext cx="16467835" cy="8329415"/>
            <a:chOff x="0" y="0"/>
            <a:chExt cx="789341" cy="399248"/>
          </a:xfrm>
        </p:grpSpPr>
        <p:sp>
          <p:nvSpPr>
            <p:cNvPr name="Freeform 4" id="4"/>
            <p:cNvSpPr/>
            <p:nvPr/>
          </p:nvSpPr>
          <p:spPr>
            <a:xfrm flipH="false" flipV="false" rot="0">
              <a:off x="0" y="0"/>
              <a:ext cx="789341" cy="399248"/>
            </a:xfrm>
            <a:custGeom>
              <a:avLst/>
              <a:gdLst/>
              <a:ahLst/>
              <a:cxnLst/>
              <a:rect r="r" b="b" t="t" l="l"/>
              <a:pathLst>
                <a:path h="399248" w="789341">
                  <a:moveTo>
                    <a:pt x="0" y="0"/>
                  </a:moveTo>
                  <a:lnTo>
                    <a:pt x="789341" y="0"/>
                  </a:lnTo>
                  <a:lnTo>
                    <a:pt x="789341" y="399248"/>
                  </a:lnTo>
                  <a:lnTo>
                    <a:pt x="0" y="399248"/>
                  </a:lnTo>
                  <a:close/>
                </a:path>
              </a:pathLst>
            </a:custGeom>
            <a:solidFill>
              <a:srgbClr val="000000">
                <a:alpha val="0"/>
              </a:srgbClr>
            </a:solidFill>
            <a:ln cap="sq">
              <a:noFill/>
              <a:prstDash val="solid"/>
              <a:miter/>
            </a:ln>
          </p:spPr>
        </p:sp>
        <p:sp>
          <p:nvSpPr>
            <p:cNvPr name="TextBox 5" id="5"/>
            <p:cNvSpPr txBox="true"/>
            <p:nvPr/>
          </p:nvSpPr>
          <p:spPr>
            <a:xfrm>
              <a:off x="0" y="-209550"/>
              <a:ext cx="789341" cy="608798"/>
            </a:xfrm>
            <a:prstGeom prst="rect">
              <a:avLst/>
            </a:prstGeom>
          </p:spPr>
          <p:txBody>
            <a:bodyPr anchor="ctr" rtlCol="false" tIns="25538" lIns="25538" bIns="25538" rIns="25538"/>
            <a:lstStyle/>
            <a:p>
              <a:pPr algn="just">
                <a:lnSpc>
                  <a:spcPts val="5477"/>
                </a:lnSpc>
              </a:pPr>
              <a:r>
                <a:rPr lang="en-US" sz="3299">
                  <a:solidFill>
                    <a:srgbClr val="000000"/>
                  </a:solidFill>
                  <a:latin typeface="Times New Roman"/>
                </a:rPr>
                <a:t>The software requirements include information about the product's perspective and features, operating system and operating environment, graphic needs, design constraints, and user documentation. These requirements show us the necessary software functionalities and performance criteria that need to be met to ensure the successful completion of the project. </a:t>
              </a:r>
            </a:p>
            <a:p>
              <a:pPr algn="just">
                <a:lnSpc>
                  <a:spcPts val="5477"/>
                </a:lnSpc>
              </a:pPr>
            </a:p>
            <a:p>
              <a:pPr algn="just" marL="712460" indent="-356230" lvl="1">
                <a:lnSpc>
                  <a:spcPts val="5477"/>
                </a:lnSpc>
                <a:buFont typeface="Arial"/>
                <a:buChar char="•"/>
              </a:pPr>
              <a:r>
                <a:rPr lang="en-US" sz="3299">
                  <a:solidFill>
                    <a:srgbClr val="000000"/>
                  </a:solidFill>
                  <a:latin typeface="Times New Roman Bold"/>
                </a:rPr>
                <a:t>Programming Language:</a:t>
              </a:r>
              <a:r>
                <a:rPr lang="en-US" sz="3299">
                  <a:solidFill>
                    <a:srgbClr val="000000"/>
                  </a:solidFill>
                  <a:latin typeface="Times New Roman"/>
                </a:rPr>
                <a:t> Vanilla javascript</a:t>
              </a:r>
            </a:p>
            <a:p>
              <a:pPr algn="just" marL="712460" indent="-356230" lvl="1">
                <a:lnSpc>
                  <a:spcPts val="5477"/>
                </a:lnSpc>
                <a:buFont typeface="Arial"/>
                <a:buChar char="•"/>
              </a:pPr>
              <a:r>
                <a:rPr lang="en-US" sz="3299">
                  <a:solidFill>
                    <a:srgbClr val="000000"/>
                  </a:solidFill>
                  <a:latin typeface="Times New Roman Bold"/>
                </a:rPr>
                <a:t>Framework: </a:t>
              </a:r>
              <a:r>
                <a:rPr lang="en-US" sz="3299">
                  <a:solidFill>
                    <a:srgbClr val="000000"/>
                  </a:solidFill>
                  <a:latin typeface="Times New Roman"/>
                </a:rPr>
                <a:t>React JS</a:t>
              </a:r>
            </a:p>
            <a:p>
              <a:pPr algn="just" marL="712460" indent="-356230" lvl="1">
                <a:lnSpc>
                  <a:spcPts val="5477"/>
                </a:lnSpc>
                <a:buFont typeface="Arial"/>
                <a:buChar char="•"/>
              </a:pPr>
              <a:r>
                <a:rPr lang="en-US" sz="3299">
                  <a:solidFill>
                    <a:srgbClr val="000000"/>
                  </a:solidFill>
                  <a:latin typeface="Times New Roman Bold"/>
                </a:rPr>
                <a:t>Frontend</a:t>
              </a:r>
              <a:r>
                <a:rPr lang="en-US" sz="3299">
                  <a:solidFill>
                    <a:srgbClr val="000000"/>
                  </a:solidFill>
                  <a:latin typeface="Times New Roman"/>
                </a:rPr>
                <a:t>: Google spreadsheet </a:t>
              </a:r>
            </a:p>
            <a:p>
              <a:pPr algn="just" marL="712460" indent="-356230" lvl="1">
                <a:lnSpc>
                  <a:spcPts val="5477"/>
                </a:lnSpc>
                <a:buFont typeface="Arial"/>
                <a:buChar char="•"/>
              </a:pPr>
              <a:r>
                <a:rPr lang="en-US" sz="3299">
                  <a:solidFill>
                    <a:srgbClr val="000000"/>
                  </a:solidFill>
                  <a:latin typeface="Times New Roman Bold"/>
                </a:rPr>
                <a:t>IDE </a:t>
              </a:r>
              <a:r>
                <a:rPr lang="en-US" sz="3299">
                  <a:solidFill>
                    <a:srgbClr val="000000"/>
                  </a:solidFill>
                  <a:latin typeface="Times New Roman"/>
                </a:rPr>
                <a:t>: Visual Studio code</a:t>
              </a:r>
            </a:p>
            <a:p>
              <a:pPr algn="just" marL="712460" indent="-356230" lvl="1">
                <a:lnSpc>
                  <a:spcPts val="5477"/>
                </a:lnSpc>
                <a:buFont typeface="Arial"/>
                <a:buChar char="•"/>
              </a:pPr>
              <a:r>
                <a:rPr lang="en-US" sz="3299">
                  <a:solidFill>
                    <a:srgbClr val="000000"/>
                  </a:solidFill>
                  <a:latin typeface="Times New Roman Bold"/>
                </a:rPr>
                <a:t>Database :</a:t>
              </a:r>
              <a:r>
                <a:rPr lang="en-US" sz="3299">
                  <a:solidFill>
                    <a:srgbClr val="000000"/>
                  </a:solidFill>
                  <a:latin typeface="Times New Roman"/>
                </a:rPr>
                <a:t> Firebase, Google spreadsheet </a:t>
              </a:r>
            </a:p>
            <a:p>
              <a:pPr algn="just">
                <a:lnSpc>
                  <a:spcPts val="5477"/>
                </a:lnSpc>
              </a:pPr>
            </a:p>
          </p:txBody>
        </p:sp>
      </p:grpSp>
      <p:sp>
        <p:nvSpPr>
          <p:cNvPr name="Freeform 6" id="6"/>
          <p:cNvSpPr/>
          <p:nvPr/>
        </p:nvSpPr>
        <p:spPr>
          <a:xfrm flipH="false" flipV="false" rot="-1625759">
            <a:off x="-3202056" y="-628278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14933568" y="-877420"/>
            <a:ext cx="9727319" cy="3106962"/>
          </a:xfrm>
          <a:custGeom>
            <a:avLst/>
            <a:gdLst/>
            <a:ahLst/>
            <a:cxnLst/>
            <a:rect r="r" b="b" t="t" l="l"/>
            <a:pathLst>
              <a:path h="3106962" w="9727319">
                <a:moveTo>
                  <a:pt x="0" y="0"/>
                </a:moveTo>
                <a:lnTo>
                  <a:pt x="9727319" y="0"/>
                </a:lnTo>
                <a:lnTo>
                  <a:pt x="9727319" y="3106961"/>
                </a:lnTo>
                <a:lnTo>
                  <a:pt x="0" y="31069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3604966">
            <a:off x="-5409451" y="5632070"/>
            <a:ext cx="8923608" cy="7252460"/>
          </a:xfrm>
          <a:custGeom>
            <a:avLst/>
            <a:gdLst/>
            <a:ahLst/>
            <a:cxnLst/>
            <a:rect r="r" b="b" t="t" l="l"/>
            <a:pathLst>
              <a:path h="7252460" w="8923608">
                <a:moveTo>
                  <a:pt x="0" y="0"/>
                </a:moveTo>
                <a:lnTo>
                  <a:pt x="8923608" y="0"/>
                </a:lnTo>
                <a:lnTo>
                  <a:pt x="8923608" y="7252460"/>
                </a:lnTo>
                <a:lnTo>
                  <a:pt x="0" y="7252460"/>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9" id="9"/>
          <p:cNvSpPr/>
          <p:nvPr/>
        </p:nvSpPr>
        <p:spPr>
          <a:xfrm flipH="false" flipV="false" rot="0">
            <a:off x="10846992" y="9258300"/>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124027" y="541029"/>
            <a:ext cx="17163973" cy="1127741"/>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HARDWARE REQUIREMENTS</a:t>
            </a:r>
          </a:p>
        </p:txBody>
      </p:sp>
      <p:grpSp>
        <p:nvGrpSpPr>
          <p:cNvPr name="Group 3" id="3"/>
          <p:cNvGrpSpPr/>
          <p:nvPr/>
        </p:nvGrpSpPr>
        <p:grpSpPr>
          <a:xfrm rot="0">
            <a:off x="743361" y="1883780"/>
            <a:ext cx="17138160" cy="9024706"/>
            <a:chOff x="0" y="0"/>
            <a:chExt cx="821472" cy="432575"/>
          </a:xfrm>
        </p:grpSpPr>
        <p:sp>
          <p:nvSpPr>
            <p:cNvPr name="Freeform 4" id="4"/>
            <p:cNvSpPr/>
            <p:nvPr/>
          </p:nvSpPr>
          <p:spPr>
            <a:xfrm flipH="false" flipV="false" rot="0">
              <a:off x="0" y="0"/>
              <a:ext cx="821472" cy="432575"/>
            </a:xfrm>
            <a:custGeom>
              <a:avLst/>
              <a:gdLst/>
              <a:ahLst/>
              <a:cxnLst/>
              <a:rect r="r" b="b" t="t" l="l"/>
              <a:pathLst>
                <a:path h="432575" w="821472">
                  <a:moveTo>
                    <a:pt x="0" y="0"/>
                  </a:moveTo>
                  <a:lnTo>
                    <a:pt x="821472" y="0"/>
                  </a:lnTo>
                  <a:lnTo>
                    <a:pt x="821472" y="432575"/>
                  </a:lnTo>
                  <a:lnTo>
                    <a:pt x="0" y="432575"/>
                  </a:lnTo>
                  <a:close/>
                </a:path>
              </a:pathLst>
            </a:custGeom>
            <a:solidFill>
              <a:srgbClr val="000000">
                <a:alpha val="0"/>
              </a:srgbClr>
            </a:solidFill>
            <a:ln cap="sq">
              <a:noFill/>
              <a:prstDash val="solid"/>
              <a:miter/>
            </a:ln>
          </p:spPr>
        </p:sp>
        <p:sp>
          <p:nvSpPr>
            <p:cNvPr name="TextBox 5" id="5"/>
            <p:cNvSpPr txBox="true"/>
            <p:nvPr/>
          </p:nvSpPr>
          <p:spPr>
            <a:xfrm>
              <a:off x="0" y="-209550"/>
              <a:ext cx="821472" cy="642125"/>
            </a:xfrm>
            <a:prstGeom prst="rect">
              <a:avLst/>
            </a:prstGeom>
          </p:spPr>
          <p:txBody>
            <a:bodyPr anchor="ctr" rtlCol="false" tIns="25538" lIns="25538" bIns="25538" rIns="25538"/>
            <a:lstStyle/>
            <a:p>
              <a:pPr algn="just">
                <a:lnSpc>
                  <a:spcPts val="5477"/>
                </a:lnSpc>
              </a:pPr>
              <a:r>
                <a:rPr lang="en-US" sz="3299">
                  <a:solidFill>
                    <a:srgbClr val="000000"/>
                  </a:solidFill>
                  <a:latin typeface="Times New Roman"/>
                </a:rPr>
                <a:t>The hardware requirements for the College Information Management System (CIMS) are designed to ensure optimal performance, reliability, and scalability. The system is web-based, requiring standard hardware components commonly found in modern computing environments. The hardware setup typically includes: </a:t>
              </a:r>
            </a:p>
            <a:p>
              <a:pPr algn="just">
                <a:lnSpc>
                  <a:spcPts val="5477"/>
                </a:lnSpc>
              </a:pPr>
            </a:p>
            <a:p>
              <a:pPr algn="just" marL="712460" indent="-356230" lvl="1">
                <a:lnSpc>
                  <a:spcPts val="5477"/>
                </a:lnSpc>
                <a:buFont typeface="Arial"/>
                <a:buChar char="•"/>
              </a:pPr>
              <a:r>
                <a:rPr lang="en-US" sz="3299">
                  <a:solidFill>
                    <a:srgbClr val="000000"/>
                  </a:solidFill>
                  <a:latin typeface="Times New Roman Bold"/>
                </a:rPr>
                <a:t>Operating system: </a:t>
              </a:r>
              <a:r>
                <a:rPr lang="en-US" sz="3299">
                  <a:solidFill>
                    <a:srgbClr val="000000"/>
                  </a:solidFill>
                  <a:latin typeface="Times New Roman"/>
                </a:rPr>
                <a:t>Windows, IOS</a:t>
              </a:r>
            </a:p>
            <a:p>
              <a:pPr algn="just" marL="712460" indent="-356230" lvl="1">
                <a:lnSpc>
                  <a:spcPts val="5477"/>
                </a:lnSpc>
                <a:buFont typeface="Arial"/>
                <a:buChar char="•"/>
              </a:pPr>
              <a:r>
                <a:rPr lang="en-US" sz="3299">
                  <a:solidFill>
                    <a:srgbClr val="000000"/>
                  </a:solidFill>
                  <a:latin typeface="Times New Roman Bold"/>
                </a:rPr>
                <a:t>Processor:</a:t>
              </a:r>
              <a:r>
                <a:rPr lang="en-US" sz="3299">
                  <a:solidFill>
                    <a:srgbClr val="000000"/>
                  </a:solidFill>
                  <a:latin typeface="Times New Roman"/>
                </a:rPr>
                <a:t> Intel i5 or equivalent for smooth application performance. </a:t>
              </a:r>
            </a:p>
            <a:p>
              <a:pPr algn="just" marL="712460" indent="-356230" lvl="1">
                <a:lnSpc>
                  <a:spcPts val="5477"/>
                </a:lnSpc>
                <a:buFont typeface="Arial"/>
                <a:buChar char="•"/>
              </a:pPr>
              <a:r>
                <a:rPr lang="en-US" sz="3299">
                  <a:solidFill>
                    <a:srgbClr val="000000"/>
                  </a:solidFill>
                  <a:latin typeface="Times New Roman Bold"/>
                </a:rPr>
                <a:t>RAM:</a:t>
              </a:r>
              <a:r>
                <a:rPr lang="en-US" sz="3299">
                  <a:solidFill>
                    <a:srgbClr val="000000"/>
                  </a:solidFill>
                  <a:latin typeface="Times New Roman"/>
                </a:rPr>
                <a:t> 16GB RAM or higher for efficient data processing. </a:t>
              </a:r>
            </a:p>
            <a:p>
              <a:pPr algn="just" marL="712460" indent="-356230" lvl="1">
                <a:lnSpc>
                  <a:spcPts val="5477"/>
                </a:lnSpc>
                <a:buFont typeface="Arial"/>
                <a:buChar char="•"/>
              </a:pPr>
              <a:r>
                <a:rPr lang="en-US" sz="3299">
                  <a:solidFill>
                    <a:srgbClr val="000000"/>
                  </a:solidFill>
                  <a:latin typeface="Times New Roman Bold"/>
                </a:rPr>
                <a:t>Internet Connection: </a:t>
              </a:r>
              <a:r>
                <a:rPr lang="en-US" sz="3299">
                  <a:solidFill>
                    <a:srgbClr val="000000"/>
                  </a:solidFill>
                  <a:latin typeface="Times New Roman"/>
                </a:rPr>
                <a:t>High-speed internet connectivity for seamless API interactions. </a:t>
              </a:r>
            </a:p>
            <a:p>
              <a:pPr algn="just">
                <a:lnSpc>
                  <a:spcPts val="5477"/>
                </a:lnSpc>
              </a:pPr>
            </a:p>
            <a:p>
              <a:pPr algn="just">
                <a:lnSpc>
                  <a:spcPts val="5477"/>
                </a:lnSpc>
              </a:pPr>
            </a:p>
            <a:p>
              <a:pPr algn="just">
                <a:lnSpc>
                  <a:spcPts val="5477"/>
                </a:lnSpc>
              </a:pPr>
            </a:p>
          </p:txBody>
        </p:sp>
      </p:grpSp>
      <p:sp>
        <p:nvSpPr>
          <p:cNvPr name="Freeform 6" id="6"/>
          <p:cNvSpPr/>
          <p:nvPr/>
        </p:nvSpPr>
        <p:spPr>
          <a:xfrm flipH="false" flipV="false" rot="-1625759">
            <a:off x="-3202056" y="-628278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14933568" y="-877420"/>
            <a:ext cx="9727319" cy="3106962"/>
          </a:xfrm>
          <a:custGeom>
            <a:avLst/>
            <a:gdLst/>
            <a:ahLst/>
            <a:cxnLst/>
            <a:rect r="r" b="b" t="t" l="l"/>
            <a:pathLst>
              <a:path h="3106962" w="9727319">
                <a:moveTo>
                  <a:pt x="0" y="0"/>
                </a:moveTo>
                <a:lnTo>
                  <a:pt x="9727319" y="0"/>
                </a:lnTo>
                <a:lnTo>
                  <a:pt x="9727319" y="3106961"/>
                </a:lnTo>
                <a:lnTo>
                  <a:pt x="0" y="31069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1290101">
            <a:off x="6390366" y="8407973"/>
            <a:ext cx="9503263" cy="7723561"/>
          </a:xfrm>
          <a:custGeom>
            <a:avLst/>
            <a:gdLst/>
            <a:ahLst/>
            <a:cxnLst/>
            <a:rect r="r" b="b" t="t" l="l"/>
            <a:pathLst>
              <a:path h="7723561" w="9503263">
                <a:moveTo>
                  <a:pt x="0" y="0"/>
                </a:moveTo>
                <a:lnTo>
                  <a:pt x="9503263" y="0"/>
                </a:lnTo>
                <a:lnTo>
                  <a:pt x="9503263" y="7723561"/>
                </a:lnTo>
                <a:lnTo>
                  <a:pt x="0" y="7723561"/>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124027" y="541029"/>
            <a:ext cx="17163973" cy="1127764"/>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SYSTEM ARCHITECTURE</a:t>
            </a:r>
          </a:p>
        </p:txBody>
      </p:sp>
      <p:sp>
        <p:nvSpPr>
          <p:cNvPr name="Freeform 3" id="3"/>
          <p:cNvSpPr/>
          <p:nvPr/>
        </p:nvSpPr>
        <p:spPr>
          <a:xfrm flipH="false" flipV="false" rot="-1625759">
            <a:off x="-2558568" y="-5076211"/>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4" id="4"/>
          <p:cNvSpPr/>
          <p:nvPr/>
        </p:nvSpPr>
        <p:spPr>
          <a:xfrm flipH="false" flipV="false" rot="0">
            <a:off x="14933568" y="-877420"/>
            <a:ext cx="9727319" cy="3106962"/>
          </a:xfrm>
          <a:custGeom>
            <a:avLst/>
            <a:gdLst/>
            <a:ahLst/>
            <a:cxnLst/>
            <a:rect r="r" b="b" t="t" l="l"/>
            <a:pathLst>
              <a:path h="3106962" w="9727319">
                <a:moveTo>
                  <a:pt x="0" y="0"/>
                </a:moveTo>
                <a:lnTo>
                  <a:pt x="9727319" y="0"/>
                </a:lnTo>
                <a:lnTo>
                  <a:pt x="9727319" y="3106961"/>
                </a:lnTo>
                <a:lnTo>
                  <a:pt x="0" y="31069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1290101">
            <a:off x="-5504060" y="7259297"/>
            <a:ext cx="9503263" cy="7723561"/>
          </a:xfrm>
          <a:custGeom>
            <a:avLst/>
            <a:gdLst/>
            <a:ahLst/>
            <a:cxnLst/>
            <a:rect r="r" b="b" t="t" l="l"/>
            <a:pathLst>
              <a:path h="7723561" w="9503263">
                <a:moveTo>
                  <a:pt x="0" y="0"/>
                </a:moveTo>
                <a:lnTo>
                  <a:pt x="9503262" y="0"/>
                </a:lnTo>
                <a:lnTo>
                  <a:pt x="9503262" y="7723561"/>
                </a:lnTo>
                <a:lnTo>
                  <a:pt x="0" y="7723561"/>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8981517">
            <a:off x="15045596" y="3538888"/>
            <a:ext cx="9503263" cy="7723561"/>
          </a:xfrm>
          <a:custGeom>
            <a:avLst/>
            <a:gdLst/>
            <a:ahLst/>
            <a:cxnLst/>
            <a:rect r="r" b="b" t="t" l="l"/>
            <a:pathLst>
              <a:path h="7723561" w="9503263">
                <a:moveTo>
                  <a:pt x="0" y="0"/>
                </a:moveTo>
                <a:lnTo>
                  <a:pt x="9503263" y="0"/>
                </a:lnTo>
                <a:lnTo>
                  <a:pt x="9503263" y="7723561"/>
                </a:lnTo>
                <a:lnTo>
                  <a:pt x="0" y="7723561"/>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2074158" y="1829236"/>
            <a:ext cx="13879003" cy="7914411"/>
          </a:xfrm>
          <a:custGeom>
            <a:avLst/>
            <a:gdLst/>
            <a:ahLst/>
            <a:cxnLst/>
            <a:rect r="r" b="b" t="t" l="l"/>
            <a:pathLst>
              <a:path h="7914411" w="13879003">
                <a:moveTo>
                  <a:pt x="0" y="0"/>
                </a:moveTo>
                <a:lnTo>
                  <a:pt x="13879003" y="0"/>
                </a:lnTo>
                <a:lnTo>
                  <a:pt x="13879003" y="7914412"/>
                </a:lnTo>
                <a:lnTo>
                  <a:pt x="0" y="7914412"/>
                </a:lnTo>
                <a:lnTo>
                  <a:pt x="0" y="0"/>
                </a:lnTo>
                <a:close/>
              </a:path>
            </a:pathLst>
          </a:custGeom>
          <a:blipFill>
            <a:blip r:embed="rId6"/>
            <a:stretch>
              <a:fillRect l="0" t="-567" r="0" b="-11154"/>
            </a:stretch>
          </a:blipFill>
          <a:ln w="57150" cap="sq">
            <a:solidFill>
              <a:srgbClr val="000000"/>
            </a:solidFill>
            <a:prstDash val="solid"/>
            <a:miter/>
          </a:ln>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77737" y="388618"/>
            <a:ext cx="17732527" cy="11319387"/>
            <a:chOff x="0" y="0"/>
            <a:chExt cx="849961" cy="542564"/>
          </a:xfrm>
        </p:grpSpPr>
        <p:sp>
          <p:nvSpPr>
            <p:cNvPr name="Freeform 3" id="3"/>
            <p:cNvSpPr/>
            <p:nvPr/>
          </p:nvSpPr>
          <p:spPr>
            <a:xfrm flipH="false" flipV="false" rot="0">
              <a:off x="0" y="0"/>
              <a:ext cx="849961" cy="542564"/>
            </a:xfrm>
            <a:custGeom>
              <a:avLst/>
              <a:gdLst/>
              <a:ahLst/>
              <a:cxnLst/>
              <a:rect r="r" b="b" t="t" l="l"/>
              <a:pathLst>
                <a:path h="542564" w="849961">
                  <a:moveTo>
                    <a:pt x="0" y="0"/>
                  </a:moveTo>
                  <a:lnTo>
                    <a:pt x="849961" y="0"/>
                  </a:lnTo>
                  <a:lnTo>
                    <a:pt x="849961" y="542564"/>
                  </a:lnTo>
                  <a:lnTo>
                    <a:pt x="0" y="542564"/>
                  </a:lnTo>
                  <a:close/>
                </a:path>
              </a:pathLst>
            </a:custGeom>
            <a:solidFill>
              <a:srgbClr val="000000">
                <a:alpha val="0"/>
              </a:srgbClr>
            </a:solidFill>
            <a:ln cap="sq">
              <a:noFill/>
              <a:prstDash val="solid"/>
              <a:miter/>
            </a:ln>
          </p:spPr>
        </p:sp>
        <p:sp>
          <p:nvSpPr>
            <p:cNvPr name="TextBox 4" id="4"/>
            <p:cNvSpPr txBox="true"/>
            <p:nvPr/>
          </p:nvSpPr>
          <p:spPr>
            <a:xfrm>
              <a:off x="0" y="-190500"/>
              <a:ext cx="849961" cy="733064"/>
            </a:xfrm>
            <a:prstGeom prst="rect">
              <a:avLst/>
            </a:prstGeom>
          </p:spPr>
          <p:txBody>
            <a:bodyPr anchor="ctr" rtlCol="false" tIns="25538" lIns="25538" bIns="25538" rIns="25538"/>
            <a:lstStyle/>
            <a:p>
              <a:pPr algn="just" marL="647692" indent="-323846" lvl="1">
                <a:lnSpc>
                  <a:spcPts val="4979"/>
                </a:lnSpc>
                <a:buFont typeface="Arial"/>
                <a:buChar char="•"/>
              </a:pPr>
              <a:r>
                <a:rPr lang="en-US" sz="2999">
                  <a:solidFill>
                    <a:srgbClr val="000000"/>
                  </a:solidFill>
                  <a:latin typeface="Times New Roman Semi-Bold"/>
                </a:rPr>
                <a:t>User Access and Authentication:</a:t>
              </a:r>
              <a:r>
                <a:rPr lang="en-US" sz="2999">
                  <a:solidFill>
                    <a:srgbClr val="000000"/>
                  </a:solidFill>
                  <a:latin typeface="Times New Roman"/>
                </a:rPr>
                <a:t> </a:t>
              </a:r>
            </a:p>
            <a:p>
              <a:pPr algn="just">
                <a:lnSpc>
                  <a:spcPts val="4979"/>
                </a:lnSpc>
              </a:pPr>
              <a:r>
                <a:rPr lang="en-US" sz="2999">
                  <a:solidFill>
                    <a:srgbClr val="000000"/>
                  </a:solidFill>
                  <a:latin typeface="Times New Roman"/>
                </a:rPr>
                <a:t>a. Users navigate to the CIMS web application through their preferred web browser. </a:t>
              </a:r>
            </a:p>
            <a:p>
              <a:pPr algn="just">
                <a:lnSpc>
                  <a:spcPts val="4979"/>
                </a:lnSpc>
              </a:pPr>
              <a:r>
                <a:rPr lang="en-US" sz="2999">
                  <a:solidFill>
                    <a:srgbClr val="000000"/>
                  </a:solidFill>
                  <a:latin typeface="Times New Roman"/>
                </a:rPr>
                <a:t>b. Upon reaching the login page, users input their credentials, including username and password.</a:t>
              </a:r>
            </a:p>
            <a:p>
              <a:pPr algn="just">
                <a:lnSpc>
                  <a:spcPts val="4979"/>
                </a:lnSpc>
              </a:pPr>
              <a:r>
                <a:rPr lang="en-US" sz="2999">
                  <a:solidFill>
                    <a:srgbClr val="000000"/>
                  </a:solidFill>
                  <a:latin typeface="Times New Roman"/>
                </a:rPr>
                <a:t>c. The system verifies the user's credentials for authentication.</a:t>
              </a:r>
            </a:p>
            <a:p>
              <a:pPr algn="just" marL="647692" indent="-323846" lvl="1">
                <a:lnSpc>
                  <a:spcPts val="4979"/>
                </a:lnSpc>
                <a:buFont typeface="Arial"/>
                <a:buChar char="•"/>
              </a:pPr>
              <a:r>
                <a:rPr lang="en-US" sz="2999">
                  <a:solidFill>
                    <a:srgbClr val="000000"/>
                  </a:solidFill>
                  <a:latin typeface="Times New Roman Semi-Bold"/>
                </a:rPr>
                <a:t>Role Determination:</a:t>
              </a:r>
              <a:r>
                <a:rPr lang="en-US" sz="2999">
                  <a:solidFill>
                    <a:srgbClr val="000000"/>
                  </a:solidFill>
                  <a:latin typeface="Times New Roman"/>
                </a:rPr>
                <a:t> </a:t>
              </a:r>
            </a:p>
            <a:p>
              <a:pPr algn="just">
                <a:lnSpc>
                  <a:spcPts val="4979"/>
                </a:lnSpc>
              </a:pPr>
              <a:r>
                <a:rPr lang="en-US" sz="2999">
                  <a:solidFill>
                    <a:srgbClr val="000000"/>
                  </a:solidFill>
                  <a:latin typeface="Times New Roman"/>
                </a:rPr>
                <a:t>a. After successful authentication, the system determines the role of the authenticated user based on their user profile. </a:t>
              </a:r>
            </a:p>
            <a:p>
              <a:pPr algn="just">
                <a:lnSpc>
                  <a:spcPts val="4979"/>
                </a:lnSpc>
              </a:pPr>
              <a:r>
                <a:rPr lang="en-US" sz="2999">
                  <a:solidFill>
                    <a:srgbClr val="000000"/>
                  </a:solidFill>
                  <a:latin typeface="Times New Roman"/>
                </a:rPr>
                <a:t>b. Roles may include faculty, student, counselor, or administrator.</a:t>
              </a:r>
            </a:p>
            <a:p>
              <a:pPr algn="just" marL="647692" indent="-323846" lvl="1">
                <a:lnSpc>
                  <a:spcPts val="4979"/>
                </a:lnSpc>
                <a:buFont typeface="Arial"/>
                <a:buChar char="•"/>
              </a:pPr>
              <a:r>
                <a:rPr lang="en-US" sz="2999">
                  <a:solidFill>
                    <a:srgbClr val="000000"/>
                  </a:solidFill>
                  <a:latin typeface="Times New Roman Bold"/>
                </a:rPr>
                <a:t>Role-Specific Interfaces:</a:t>
              </a:r>
              <a:r>
                <a:rPr lang="en-US" sz="2999">
                  <a:solidFill>
                    <a:srgbClr val="000000"/>
                  </a:solidFill>
                  <a:latin typeface="Times New Roman"/>
                </a:rPr>
                <a:t> </a:t>
              </a:r>
            </a:p>
            <a:p>
              <a:pPr algn="just">
                <a:lnSpc>
                  <a:spcPts val="4979"/>
                </a:lnSpc>
              </a:pPr>
              <a:r>
                <a:rPr lang="en-US" sz="2999">
                  <a:solidFill>
                    <a:srgbClr val="000000"/>
                  </a:solidFill>
                  <a:latin typeface="Times New Roman"/>
                </a:rPr>
                <a:t>a. Based on the authenticated role, users are directed to personalized dashboards or interfaces tailored to their specific roles. </a:t>
              </a:r>
            </a:p>
            <a:p>
              <a:pPr algn="just">
                <a:lnSpc>
                  <a:spcPts val="4979"/>
                </a:lnSpc>
              </a:pPr>
              <a:r>
                <a:rPr lang="en-US" sz="2999">
                  <a:solidFill>
                    <a:srgbClr val="000000"/>
                  </a:solidFill>
                  <a:latin typeface="Times New Roman"/>
                </a:rPr>
                <a:t>b. Faculty members access features such as educational resource management, communication tools, and attendance marking. </a:t>
              </a:r>
            </a:p>
          </p:txBody>
        </p:sp>
      </p:grpSp>
      <p:sp>
        <p:nvSpPr>
          <p:cNvPr name="Freeform 5" id="5"/>
          <p:cNvSpPr/>
          <p:nvPr/>
        </p:nvSpPr>
        <p:spPr>
          <a:xfrm flipH="false" flipV="false" rot="-1625759">
            <a:off x="9350784" y="-5012036"/>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0">
            <a:off x="8153731" y="9665397"/>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562014" y="541018"/>
            <a:ext cx="17163973" cy="1127629"/>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SYSTEM ARCHITECTURE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2819" y="-789075"/>
            <a:ext cx="17688231" cy="13985711"/>
            <a:chOff x="0" y="0"/>
            <a:chExt cx="847838" cy="670367"/>
          </a:xfrm>
        </p:grpSpPr>
        <p:sp>
          <p:nvSpPr>
            <p:cNvPr name="Freeform 3" id="3"/>
            <p:cNvSpPr/>
            <p:nvPr/>
          </p:nvSpPr>
          <p:spPr>
            <a:xfrm flipH="false" flipV="false" rot="0">
              <a:off x="0" y="0"/>
              <a:ext cx="847838" cy="670367"/>
            </a:xfrm>
            <a:custGeom>
              <a:avLst/>
              <a:gdLst/>
              <a:ahLst/>
              <a:cxnLst/>
              <a:rect r="r" b="b" t="t" l="l"/>
              <a:pathLst>
                <a:path h="670367" w="847838">
                  <a:moveTo>
                    <a:pt x="0" y="0"/>
                  </a:moveTo>
                  <a:lnTo>
                    <a:pt x="847838" y="0"/>
                  </a:lnTo>
                  <a:lnTo>
                    <a:pt x="847838" y="670367"/>
                  </a:lnTo>
                  <a:lnTo>
                    <a:pt x="0" y="670367"/>
                  </a:lnTo>
                  <a:close/>
                </a:path>
              </a:pathLst>
            </a:custGeom>
            <a:solidFill>
              <a:srgbClr val="000000">
                <a:alpha val="0"/>
              </a:srgbClr>
            </a:solidFill>
            <a:ln cap="sq">
              <a:noFill/>
              <a:prstDash val="solid"/>
              <a:miter/>
            </a:ln>
          </p:spPr>
        </p:sp>
        <p:sp>
          <p:nvSpPr>
            <p:cNvPr name="TextBox 4" id="4"/>
            <p:cNvSpPr txBox="true"/>
            <p:nvPr/>
          </p:nvSpPr>
          <p:spPr>
            <a:xfrm>
              <a:off x="0" y="-190500"/>
              <a:ext cx="847838" cy="860867"/>
            </a:xfrm>
            <a:prstGeom prst="rect">
              <a:avLst/>
            </a:prstGeom>
          </p:spPr>
          <p:txBody>
            <a:bodyPr anchor="ctr" rtlCol="false" tIns="25538" lIns="25538" bIns="25538" rIns="25538"/>
            <a:lstStyle/>
            <a:p>
              <a:pPr algn="just">
                <a:lnSpc>
                  <a:spcPts val="4979"/>
                </a:lnSpc>
              </a:pPr>
              <a:r>
                <a:rPr lang="en-US" sz="2999">
                  <a:solidFill>
                    <a:srgbClr val="000000"/>
                  </a:solidFill>
                  <a:latin typeface="Times New Roman"/>
                </a:rPr>
                <a:t>c. Students explore resources, communicate with faculty, view marks, and attendance. </a:t>
              </a:r>
            </a:p>
            <a:p>
              <a:pPr algn="just">
                <a:lnSpc>
                  <a:spcPts val="4979"/>
                </a:lnSpc>
              </a:pPr>
              <a:r>
                <a:rPr lang="en-US" sz="2999">
                  <a:solidFill>
                    <a:srgbClr val="000000"/>
                  </a:solidFill>
                  <a:latin typeface="Times New Roman"/>
                </a:rPr>
                <a:t>d. Administrators navigate a comprehensive dashboard with employee and student management, system configuration, and reporting tools.</a:t>
              </a:r>
            </a:p>
            <a:p>
              <a:pPr algn="just" marL="647692" indent="-323846" lvl="1">
                <a:lnSpc>
                  <a:spcPts val="4979"/>
                </a:lnSpc>
                <a:buFont typeface="Arial"/>
                <a:buChar char="•"/>
              </a:pPr>
              <a:r>
                <a:rPr lang="en-US" sz="2999">
                  <a:solidFill>
                    <a:srgbClr val="000000"/>
                  </a:solidFill>
                  <a:latin typeface="Times New Roman Semi-Bold"/>
                </a:rPr>
                <a:t>Educational Resource Management:</a:t>
              </a:r>
              <a:r>
                <a:rPr lang="en-US" sz="2999">
                  <a:solidFill>
                    <a:srgbClr val="000000"/>
                  </a:solidFill>
                  <a:latin typeface="Times New Roman"/>
                </a:rPr>
                <a:t> </a:t>
              </a:r>
            </a:p>
            <a:p>
              <a:pPr algn="just">
                <a:lnSpc>
                  <a:spcPts val="4979"/>
                </a:lnSpc>
              </a:pPr>
              <a:r>
                <a:rPr lang="en-US" sz="2999">
                  <a:solidFill>
                    <a:srgbClr val="000000"/>
                  </a:solidFill>
                  <a:latin typeface="Times New Roman"/>
                </a:rPr>
                <a:t>a. Faculty members upload educational notes, question papers, and other resources to the system. </a:t>
              </a:r>
            </a:p>
            <a:p>
              <a:pPr algn="just">
                <a:lnSpc>
                  <a:spcPts val="4979"/>
                </a:lnSpc>
              </a:pPr>
              <a:r>
                <a:rPr lang="en-US" sz="2999">
                  <a:solidFill>
                    <a:srgbClr val="000000"/>
                  </a:solidFill>
                  <a:latin typeface="Times New Roman"/>
                </a:rPr>
                <a:t>b. Students access these resources through their dashboard, enhancing their learning experience.</a:t>
              </a:r>
            </a:p>
            <a:p>
              <a:pPr algn="just" marL="647692" indent="-323846" lvl="1">
                <a:lnSpc>
                  <a:spcPts val="4979"/>
                </a:lnSpc>
                <a:buFont typeface="Arial"/>
                <a:buChar char="•"/>
              </a:pPr>
              <a:r>
                <a:rPr lang="en-US" sz="2999">
                  <a:solidFill>
                    <a:srgbClr val="000000"/>
                  </a:solidFill>
                  <a:latin typeface="Times New Roman Semi-Bold"/>
                </a:rPr>
                <a:t>Communication:</a:t>
              </a:r>
              <a:r>
                <a:rPr lang="en-US" sz="2999">
                  <a:solidFill>
                    <a:srgbClr val="000000"/>
                  </a:solidFill>
                  <a:latin typeface="Times New Roman"/>
                </a:rPr>
                <a:t> </a:t>
              </a:r>
            </a:p>
            <a:p>
              <a:pPr algn="just">
                <a:lnSpc>
                  <a:spcPts val="4979"/>
                </a:lnSpc>
              </a:pPr>
              <a:r>
                <a:rPr lang="en-US" sz="2999">
                  <a:solidFill>
                    <a:srgbClr val="000000"/>
                  </a:solidFill>
                  <a:latin typeface="Times New Roman"/>
                </a:rPr>
                <a:t>a. Faculty and students engage in communication through the messaging system within the system. </a:t>
              </a:r>
            </a:p>
            <a:p>
              <a:pPr algn="just">
                <a:lnSpc>
                  <a:spcPts val="4979"/>
                </a:lnSpc>
              </a:pPr>
              <a:r>
                <a:rPr lang="en-US" sz="2999">
                  <a:solidFill>
                    <a:srgbClr val="000000"/>
                  </a:solidFill>
                  <a:latin typeface="Times New Roman"/>
                </a:rPr>
                <a:t>b. Sent and received messages are stored for reference, fostering effective collaboration.</a:t>
              </a:r>
            </a:p>
            <a:p>
              <a:pPr algn="just" marL="647692" indent="-323846" lvl="1">
                <a:lnSpc>
                  <a:spcPts val="4979"/>
                </a:lnSpc>
                <a:buFont typeface="Arial"/>
                <a:buChar char="•"/>
              </a:pPr>
              <a:r>
                <a:rPr lang="en-US" sz="2999">
                  <a:solidFill>
                    <a:srgbClr val="000000"/>
                  </a:solidFill>
                  <a:latin typeface="Times New Roman Semi-Bold"/>
                </a:rPr>
                <a:t>Attendance and Marks Management:</a:t>
              </a:r>
              <a:r>
                <a:rPr lang="en-US" sz="2999">
                  <a:solidFill>
                    <a:srgbClr val="000000"/>
                  </a:solidFill>
                  <a:latin typeface="Times New Roman"/>
                </a:rPr>
                <a:t> </a:t>
              </a:r>
            </a:p>
            <a:p>
              <a:pPr algn="just">
                <a:lnSpc>
                  <a:spcPts val="4979"/>
                </a:lnSpc>
              </a:pPr>
              <a:r>
                <a:rPr lang="en-US" sz="2999">
                  <a:solidFill>
                    <a:srgbClr val="000000"/>
                  </a:solidFill>
                  <a:latin typeface="Times New Roman"/>
                </a:rPr>
                <a:t>a. Faculty members mark attendance and upload student marks through dedicated modules in the system. </a:t>
              </a:r>
            </a:p>
            <a:p>
              <a:pPr algn="just">
                <a:lnSpc>
                  <a:spcPts val="4979"/>
                </a:lnSpc>
              </a:pPr>
              <a:r>
                <a:rPr lang="en-US" sz="2999">
                  <a:solidFill>
                    <a:srgbClr val="000000"/>
                  </a:solidFill>
                  <a:latin typeface="Times New Roman"/>
                </a:rPr>
                <a:t>b. Students can view their marks and attendance records through their dashboard interfaces.</a:t>
              </a:r>
            </a:p>
            <a:p>
              <a:pPr algn="just">
                <a:lnSpc>
                  <a:spcPts val="4979"/>
                </a:lnSpc>
              </a:pPr>
            </a:p>
          </p:txBody>
        </p:sp>
      </p:grpSp>
      <p:sp>
        <p:nvSpPr>
          <p:cNvPr name="Freeform 5" id="5"/>
          <p:cNvSpPr/>
          <p:nvPr/>
        </p:nvSpPr>
        <p:spPr>
          <a:xfrm flipH="false" flipV="false" rot="-1625759">
            <a:off x="9350784" y="-5012036"/>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0">
            <a:off x="8153731" y="9696712"/>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406950" y="541018"/>
            <a:ext cx="17163973" cy="1127764"/>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SYSTEM ARCHITECTURE</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4208" y="1830479"/>
            <a:ext cx="17552388" cy="5477758"/>
            <a:chOff x="0" y="0"/>
            <a:chExt cx="841327" cy="262562"/>
          </a:xfrm>
        </p:grpSpPr>
        <p:sp>
          <p:nvSpPr>
            <p:cNvPr name="Freeform 3" id="3"/>
            <p:cNvSpPr/>
            <p:nvPr/>
          </p:nvSpPr>
          <p:spPr>
            <a:xfrm flipH="false" flipV="false" rot="0">
              <a:off x="0" y="0"/>
              <a:ext cx="841327" cy="262562"/>
            </a:xfrm>
            <a:custGeom>
              <a:avLst/>
              <a:gdLst/>
              <a:ahLst/>
              <a:cxnLst/>
              <a:rect r="r" b="b" t="t" l="l"/>
              <a:pathLst>
                <a:path h="262562" w="841327">
                  <a:moveTo>
                    <a:pt x="0" y="0"/>
                  </a:moveTo>
                  <a:lnTo>
                    <a:pt x="841327" y="0"/>
                  </a:lnTo>
                  <a:lnTo>
                    <a:pt x="841327" y="262562"/>
                  </a:lnTo>
                  <a:lnTo>
                    <a:pt x="0" y="262562"/>
                  </a:lnTo>
                  <a:close/>
                </a:path>
              </a:pathLst>
            </a:custGeom>
            <a:solidFill>
              <a:srgbClr val="000000">
                <a:alpha val="0"/>
              </a:srgbClr>
            </a:solidFill>
            <a:ln cap="sq">
              <a:noFill/>
              <a:prstDash val="solid"/>
              <a:miter/>
            </a:ln>
          </p:spPr>
        </p:sp>
        <p:sp>
          <p:nvSpPr>
            <p:cNvPr name="TextBox 4" id="4"/>
            <p:cNvSpPr txBox="true"/>
            <p:nvPr/>
          </p:nvSpPr>
          <p:spPr>
            <a:xfrm>
              <a:off x="0" y="-209550"/>
              <a:ext cx="841327" cy="472112"/>
            </a:xfrm>
            <a:prstGeom prst="rect">
              <a:avLst/>
            </a:prstGeom>
          </p:spPr>
          <p:txBody>
            <a:bodyPr anchor="ctr" rtlCol="false" tIns="25538" lIns="25538" bIns="25538" rIns="25538"/>
            <a:lstStyle/>
            <a:p>
              <a:pPr algn="just">
                <a:lnSpc>
                  <a:spcPts val="5311"/>
                </a:lnSpc>
              </a:pPr>
            </a:p>
            <a:p>
              <a:pPr algn="just">
                <a:lnSpc>
                  <a:spcPts val="5311"/>
                </a:lnSpc>
              </a:pPr>
            </a:p>
          </p:txBody>
        </p:sp>
      </p:grpSp>
      <p:sp>
        <p:nvSpPr>
          <p:cNvPr name="Freeform 5" id="5"/>
          <p:cNvSpPr/>
          <p:nvPr/>
        </p:nvSpPr>
        <p:spPr>
          <a:xfrm flipH="false" flipV="false" rot="-1625759">
            <a:off x="12028230" y="-4886776"/>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6" id="6"/>
          <p:cNvSpPr/>
          <p:nvPr/>
        </p:nvSpPr>
        <p:spPr>
          <a:xfrm flipH="false" flipV="false" rot="0">
            <a:off x="16775915" y="4569359"/>
            <a:ext cx="9727319" cy="3106962"/>
          </a:xfrm>
          <a:custGeom>
            <a:avLst/>
            <a:gdLst/>
            <a:ahLst/>
            <a:cxnLst/>
            <a:rect r="r" b="b" t="t" l="l"/>
            <a:pathLst>
              <a:path h="3106962" w="9727319">
                <a:moveTo>
                  <a:pt x="0" y="0"/>
                </a:moveTo>
                <a:lnTo>
                  <a:pt x="9727319" y="0"/>
                </a:lnTo>
                <a:lnTo>
                  <a:pt x="9727319" y="3106961"/>
                </a:lnTo>
                <a:lnTo>
                  <a:pt x="0" y="31069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388415" y="388391"/>
            <a:ext cx="17163973" cy="1127764"/>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SYSTEM ARCHITECTURE</a:t>
            </a:r>
          </a:p>
        </p:txBody>
      </p:sp>
      <p:sp>
        <p:nvSpPr>
          <p:cNvPr name="Freeform 8" id="8"/>
          <p:cNvSpPr/>
          <p:nvPr/>
        </p:nvSpPr>
        <p:spPr>
          <a:xfrm flipH="false" flipV="false" rot="-115382">
            <a:off x="10768832" y="8146722"/>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9" id="9"/>
          <p:cNvGrpSpPr/>
          <p:nvPr/>
        </p:nvGrpSpPr>
        <p:grpSpPr>
          <a:xfrm rot="0">
            <a:off x="166735" y="529288"/>
            <a:ext cx="17954530" cy="10652805"/>
            <a:chOff x="0" y="0"/>
            <a:chExt cx="860602" cy="510614"/>
          </a:xfrm>
        </p:grpSpPr>
        <p:sp>
          <p:nvSpPr>
            <p:cNvPr name="Freeform 10" id="10"/>
            <p:cNvSpPr/>
            <p:nvPr/>
          </p:nvSpPr>
          <p:spPr>
            <a:xfrm flipH="false" flipV="false" rot="0">
              <a:off x="0" y="0"/>
              <a:ext cx="860602" cy="510614"/>
            </a:xfrm>
            <a:custGeom>
              <a:avLst/>
              <a:gdLst/>
              <a:ahLst/>
              <a:cxnLst/>
              <a:rect r="r" b="b" t="t" l="l"/>
              <a:pathLst>
                <a:path h="510614" w="860602">
                  <a:moveTo>
                    <a:pt x="0" y="0"/>
                  </a:moveTo>
                  <a:lnTo>
                    <a:pt x="860602" y="0"/>
                  </a:lnTo>
                  <a:lnTo>
                    <a:pt x="860602" y="510614"/>
                  </a:lnTo>
                  <a:lnTo>
                    <a:pt x="0" y="510614"/>
                  </a:lnTo>
                  <a:close/>
                </a:path>
              </a:pathLst>
            </a:custGeom>
            <a:solidFill>
              <a:srgbClr val="000000">
                <a:alpha val="0"/>
              </a:srgbClr>
            </a:solidFill>
            <a:ln cap="sq">
              <a:noFill/>
              <a:prstDash val="solid"/>
              <a:miter/>
            </a:ln>
          </p:spPr>
        </p:sp>
        <p:sp>
          <p:nvSpPr>
            <p:cNvPr name="TextBox 11" id="11"/>
            <p:cNvSpPr txBox="true"/>
            <p:nvPr/>
          </p:nvSpPr>
          <p:spPr>
            <a:xfrm>
              <a:off x="0" y="-190500"/>
              <a:ext cx="860602" cy="701114"/>
            </a:xfrm>
            <a:prstGeom prst="rect">
              <a:avLst/>
            </a:prstGeom>
          </p:spPr>
          <p:txBody>
            <a:bodyPr anchor="ctr" rtlCol="false" tIns="25538" lIns="25538" bIns="25538" rIns="25538"/>
            <a:lstStyle/>
            <a:p>
              <a:pPr algn="just" marL="647692" indent="-323846" lvl="1">
                <a:lnSpc>
                  <a:spcPts val="4979"/>
                </a:lnSpc>
                <a:buFont typeface="Arial"/>
                <a:buChar char="•"/>
              </a:pPr>
              <a:r>
                <a:rPr lang="en-US" sz="2999">
                  <a:solidFill>
                    <a:srgbClr val="000000"/>
                  </a:solidFill>
                  <a:latin typeface="Times New Roman Semi-Bold"/>
                </a:rPr>
                <a:t>System Configuration by Administrators:</a:t>
              </a:r>
              <a:r>
                <a:rPr lang="en-US" sz="2999">
                  <a:solidFill>
                    <a:srgbClr val="000000"/>
                  </a:solidFill>
                  <a:latin typeface="Times New Roman"/>
                </a:rPr>
                <a:t> </a:t>
              </a:r>
            </a:p>
            <a:p>
              <a:pPr algn="just">
                <a:lnSpc>
                  <a:spcPts val="4979"/>
                </a:lnSpc>
              </a:pPr>
              <a:r>
                <a:rPr lang="en-US" sz="2999">
                  <a:solidFill>
                    <a:srgbClr val="000000"/>
                  </a:solidFill>
                  <a:latin typeface="Times New Roman"/>
                </a:rPr>
                <a:t>a. Administrators manage employees and students, add or delete records, and configure system-wide settings. </a:t>
              </a:r>
            </a:p>
            <a:p>
              <a:pPr algn="just" marL="647692" indent="-323846" lvl="1">
                <a:lnSpc>
                  <a:spcPts val="4979"/>
                </a:lnSpc>
                <a:buFont typeface="Arial"/>
                <a:buChar char="•"/>
              </a:pPr>
              <a:r>
                <a:rPr lang="en-US" sz="2999">
                  <a:solidFill>
                    <a:srgbClr val="000000"/>
                  </a:solidFill>
                  <a:latin typeface="Times New Roman Semi-Bold"/>
                </a:rPr>
                <a:t>Reports Generation:</a:t>
              </a:r>
              <a:r>
                <a:rPr lang="en-US" sz="2999">
                  <a:solidFill>
                    <a:srgbClr val="000000"/>
                  </a:solidFill>
                  <a:latin typeface="Times New Roman"/>
                </a:rPr>
                <a:t> </a:t>
              </a:r>
            </a:p>
            <a:p>
              <a:pPr algn="just">
                <a:lnSpc>
                  <a:spcPts val="4979"/>
                </a:lnSpc>
              </a:pPr>
              <a:r>
                <a:rPr lang="en-US" sz="2999">
                  <a:solidFill>
                    <a:srgbClr val="000000"/>
                  </a:solidFill>
                  <a:latin typeface="Times New Roman"/>
                </a:rPr>
                <a:t>a. Administrators generate reports on various aspects of college information, such as marks distribution and academic performance. </a:t>
              </a:r>
            </a:p>
            <a:p>
              <a:pPr algn="just">
                <a:lnSpc>
                  <a:spcPts val="4979"/>
                </a:lnSpc>
              </a:pPr>
              <a:r>
                <a:rPr lang="en-US" sz="2999">
                  <a:solidFill>
                    <a:srgbClr val="000000"/>
                  </a:solidFill>
                  <a:latin typeface="Times New Roman"/>
                </a:rPr>
                <a:t>b. Reports can be customized based on specific criteria and parameters.</a:t>
              </a:r>
            </a:p>
            <a:p>
              <a:pPr algn="just" marL="647692" indent="-323846" lvl="1">
                <a:lnSpc>
                  <a:spcPts val="4979"/>
                </a:lnSpc>
                <a:buFont typeface="Arial"/>
                <a:buChar char="•"/>
              </a:pPr>
              <a:r>
                <a:rPr lang="en-US" sz="2999">
                  <a:solidFill>
                    <a:srgbClr val="000000"/>
                  </a:solidFill>
                  <a:latin typeface="Times New Roman Semi-Bold"/>
                </a:rPr>
                <a:t>Search and Retrieval:</a:t>
              </a:r>
              <a:r>
                <a:rPr lang="en-US" sz="2999">
                  <a:solidFill>
                    <a:srgbClr val="000000"/>
                  </a:solidFill>
                  <a:latin typeface="Times New Roman"/>
                </a:rPr>
                <a:t> </a:t>
              </a:r>
            </a:p>
            <a:p>
              <a:pPr algn="just">
                <a:lnSpc>
                  <a:spcPts val="4979"/>
                </a:lnSpc>
              </a:pPr>
              <a:r>
                <a:rPr lang="en-US" sz="2999">
                  <a:solidFill>
                    <a:srgbClr val="000000"/>
                  </a:solidFill>
                  <a:latin typeface="Times New Roman"/>
                </a:rPr>
                <a:t>a. All users can efficiently search for specific information within the system using the search and retrieval module. </a:t>
              </a:r>
            </a:p>
            <a:p>
              <a:pPr algn="just">
                <a:lnSpc>
                  <a:spcPts val="4979"/>
                </a:lnSpc>
              </a:pPr>
              <a:r>
                <a:rPr lang="en-US" sz="2999">
                  <a:solidFill>
                    <a:srgbClr val="000000"/>
                  </a:solidFill>
                  <a:latin typeface="Times New Roman"/>
                </a:rPr>
                <a:t>b. The module ensures swift and precise data access across multiple modules of the CIMS.</a:t>
              </a:r>
            </a:p>
            <a:p>
              <a:pPr algn="just" marL="647692" indent="-323846" lvl="1">
                <a:lnSpc>
                  <a:spcPts val="4979"/>
                </a:lnSpc>
                <a:buFont typeface="Arial"/>
                <a:buChar char="•"/>
              </a:pPr>
              <a:r>
                <a:rPr lang="en-US" sz="2999">
                  <a:solidFill>
                    <a:srgbClr val="000000"/>
                  </a:solidFill>
                  <a:latin typeface="Times New Roman Semi-Bold"/>
                </a:rPr>
                <a:t>Logout:</a:t>
              </a:r>
              <a:r>
                <a:rPr lang="en-US" sz="2999">
                  <a:solidFill>
                    <a:srgbClr val="000000"/>
                  </a:solidFill>
                  <a:latin typeface="Times New Roman"/>
                </a:rPr>
                <a:t> </a:t>
              </a:r>
            </a:p>
            <a:p>
              <a:pPr algn="just">
                <a:lnSpc>
                  <a:spcPts val="4979"/>
                </a:lnSpc>
              </a:pPr>
              <a:r>
                <a:rPr lang="en-US" sz="2999">
                  <a:solidFill>
                    <a:srgbClr val="000000"/>
                  </a:solidFill>
                  <a:latin typeface="Times New Roman"/>
                </a:rPr>
                <a:t>a. Users securely log out from the system, concluding their session. </a:t>
              </a:r>
            </a:p>
            <a:p>
              <a:pPr algn="just">
                <a:lnSpc>
                  <a:spcPts val="4979"/>
                </a:lnSpc>
              </a:pPr>
              <a:r>
                <a:rPr lang="en-US" sz="2999">
                  <a:solidFill>
                    <a:srgbClr val="000000"/>
                  </a:solidFill>
                  <a:latin typeface="Times New Roman"/>
                </a:rPr>
                <a:t>b. The system handles session management to prevent unauthorized access after logout.</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3752239"/>
            <a:ext cx="7525743" cy="3036298"/>
          </a:xfrm>
          <a:prstGeom prst="rect">
            <a:avLst/>
          </a:prstGeom>
        </p:spPr>
        <p:txBody>
          <a:bodyPr anchor="t" rtlCol="false" tIns="0" lIns="0" bIns="0" rIns="0">
            <a:spAutoFit/>
          </a:bodyPr>
          <a:lstStyle/>
          <a:p>
            <a:pPr algn="l">
              <a:lnSpc>
                <a:spcPts val="12180"/>
              </a:lnSpc>
            </a:pPr>
            <a:r>
              <a:rPr lang="en-US" sz="8700">
                <a:solidFill>
                  <a:srgbClr val="004AAD"/>
                </a:solidFill>
                <a:latin typeface="Montserrat Classic Bold"/>
              </a:rPr>
              <a:t>TABLE OF CONTENTS</a:t>
            </a:r>
          </a:p>
        </p:txBody>
      </p:sp>
      <p:grpSp>
        <p:nvGrpSpPr>
          <p:cNvPr name="Group 3" id="3"/>
          <p:cNvGrpSpPr/>
          <p:nvPr/>
        </p:nvGrpSpPr>
        <p:grpSpPr>
          <a:xfrm rot="0">
            <a:off x="8910126" y="0"/>
            <a:ext cx="9377874" cy="10712225"/>
            <a:chOff x="0" y="0"/>
            <a:chExt cx="2469893" cy="2821327"/>
          </a:xfrm>
        </p:grpSpPr>
        <p:sp>
          <p:nvSpPr>
            <p:cNvPr name="Freeform 4" id="4"/>
            <p:cNvSpPr/>
            <p:nvPr/>
          </p:nvSpPr>
          <p:spPr>
            <a:xfrm flipH="false" flipV="false" rot="0">
              <a:off x="0" y="0"/>
              <a:ext cx="2469893" cy="2821327"/>
            </a:xfrm>
            <a:custGeom>
              <a:avLst/>
              <a:gdLst/>
              <a:ahLst/>
              <a:cxnLst/>
              <a:rect r="r" b="b" t="t" l="l"/>
              <a:pathLst>
                <a:path h="2821327" w="2469893">
                  <a:moveTo>
                    <a:pt x="0" y="0"/>
                  </a:moveTo>
                  <a:lnTo>
                    <a:pt x="2469893" y="0"/>
                  </a:lnTo>
                  <a:lnTo>
                    <a:pt x="2469893" y="2821327"/>
                  </a:lnTo>
                  <a:lnTo>
                    <a:pt x="0" y="2821327"/>
                  </a:lnTo>
                  <a:close/>
                </a:path>
              </a:pathLst>
            </a:custGeom>
            <a:solidFill>
              <a:srgbClr val="004AAD"/>
            </a:solidFill>
          </p:spPr>
        </p:sp>
        <p:sp>
          <p:nvSpPr>
            <p:cNvPr name="TextBox 5" id="5"/>
            <p:cNvSpPr txBox="true"/>
            <p:nvPr/>
          </p:nvSpPr>
          <p:spPr>
            <a:xfrm>
              <a:off x="0" y="-38100"/>
              <a:ext cx="2469893" cy="2859427"/>
            </a:xfrm>
            <a:prstGeom prst="rect">
              <a:avLst/>
            </a:prstGeom>
          </p:spPr>
          <p:txBody>
            <a:bodyPr anchor="ctr" rtlCol="false" tIns="50800" lIns="50800" bIns="50800" rIns="50800"/>
            <a:lstStyle/>
            <a:p>
              <a:pPr algn="l">
                <a:lnSpc>
                  <a:spcPts val="2659"/>
                </a:lnSpc>
              </a:pPr>
            </a:p>
          </p:txBody>
        </p:sp>
      </p:grpSp>
      <p:sp>
        <p:nvSpPr>
          <p:cNvPr name="Freeform 6" id="6"/>
          <p:cNvSpPr/>
          <p:nvPr/>
        </p:nvSpPr>
        <p:spPr>
          <a:xfrm flipH="false" flipV="false" rot="-1625759">
            <a:off x="13823922" y="589610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8910126" y="1104900"/>
            <a:ext cx="9377874" cy="8409128"/>
          </a:xfrm>
          <a:prstGeom prst="rect">
            <a:avLst/>
          </a:prstGeom>
        </p:spPr>
        <p:txBody>
          <a:bodyPr anchor="t" rtlCol="false" tIns="0" lIns="0" bIns="0" rIns="0">
            <a:spAutoFit/>
          </a:bodyPr>
          <a:lstStyle/>
          <a:p>
            <a:pPr algn="l" marL="901260" indent="-450630" lvl="1">
              <a:lnSpc>
                <a:spcPts val="4174"/>
              </a:lnSpc>
              <a:buFont typeface="Arial"/>
              <a:buChar char="•"/>
            </a:pPr>
            <a:r>
              <a:rPr lang="en-US" sz="4174">
                <a:solidFill>
                  <a:srgbClr val="FFFFFF"/>
                </a:solidFill>
                <a:latin typeface="Glacial Indifference Bold"/>
              </a:rPr>
              <a:t>ABSTRACT</a:t>
            </a:r>
          </a:p>
          <a:p>
            <a:pPr algn="l" marL="901260" indent="-450630" lvl="1">
              <a:lnSpc>
                <a:spcPts val="4174"/>
              </a:lnSpc>
              <a:buFont typeface="Arial"/>
              <a:buChar char="•"/>
            </a:pPr>
            <a:r>
              <a:rPr lang="en-US" sz="4174">
                <a:solidFill>
                  <a:srgbClr val="FFFFFF"/>
                </a:solidFill>
                <a:latin typeface="Glacial Indifference Bold"/>
              </a:rPr>
              <a:t>PROBLEM STATEMENT</a:t>
            </a:r>
          </a:p>
          <a:p>
            <a:pPr algn="l" marL="901260" indent="-450630" lvl="1">
              <a:lnSpc>
                <a:spcPts val="4174"/>
              </a:lnSpc>
              <a:buFont typeface="Arial"/>
              <a:buChar char="•"/>
            </a:pPr>
            <a:r>
              <a:rPr lang="en-US" sz="4174">
                <a:solidFill>
                  <a:srgbClr val="FFFFFF"/>
                </a:solidFill>
                <a:latin typeface="Glacial Indifference Bold"/>
              </a:rPr>
              <a:t>EXISTING SYSTEM</a:t>
            </a:r>
          </a:p>
          <a:p>
            <a:pPr algn="l" marL="901260" indent="-450630" lvl="1">
              <a:lnSpc>
                <a:spcPts val="4174"/>
              </a:lnSpc>
              <a:buFont typeface="Arial"/>
              <a:buChar char="•"/>
            </a:pPr>
            <a:r>
              <a:rPr lang="en-US" sz="4174">
                <a:solidFill>
                  <a:srgbClr val="FFFFFF"/>
                </a:solidFill>
                <a:latin typeface="Glacial Indifference Bold"/>
              </a:rPr>
              <a:t>PROPOSED SYSTEM</a:t>
            </a:r>
          </a:p>
          <a:p>
            <a:pPr algn="l" marL="901260" indent="-450630" lvl="1">
              <a:lnSpc>
                <a:spcPts val="4174"/>
              </a:lnSpc>
              <a:buFont typeface="Arial"/>
              <a:buChar char="•"/>
            </a:pPr>
            <a:r>
              <a:rPr lang="en-US" sz="4174">
                <a:solidFill>
                  <a:srgbClr val="FFFFFF"/>
                </a:solidFill>
                <a:latin typeface="Glacial Indifference Bold"/>
              </a:rPr>
              <a:t>LITERATURE SURVEY</a:t>
            </a:r>
          </a:p>
          <a:p>
            <a:pPr algn="l" marL="901260" indent="-450630" lvl="1">
              <a:lnSpc>
                <a:spcPts val="4174"/>
              </a:lnSpc>
              <a:buFont typeface="Arial"/>
              <a:buChar char="•"/>
            </a:pPr>
            <a:r>
              <a:rPr lang="en-US" sz="4174">
                <a:solidFill>
                  <a:srgbClr val="FFFFFF"/>
                </a:solidFill>
                <a:latin typeface="Glacial Indifference Bold"/>
              </a:rPr>
              <a:t>SOFTWARE REQUIREMENTS</a:t>
            </a:r>
          </a:p>
          <a:p>
            <a:pPr algn="l" marL="901260" indent="-450630" lvl="1">
              <a:lnSpc>
                <a:spcPts val="4174"/>
              </a:lnSpc>
              <a:buFont typeface="Arial"/>
              <a:buChar char="•"/>
            </a:pPr>
            <a:r>
              <a:rPr lang="en-US" sz="4174">
                <a:solidFill>
                  <a:srgbClr val="FFFFFF"/>
                </a:solidFill>
                <a:latin typeface="Glacial Indifference Bold"/>
              </a:rPr>
              <a:t>HARDWARE REQUIREMENTS</a:t>
            </a:r>
          </a:p>
          <a:p>
            <a:pPr algn="l" marL="901260" indent="-450630" lvl="1">
              <a:lnSpc>
                <a:spcPts val="4174"/>
              </a:lnSpc>
              <a:buFont typeface="Arial"/>
              <a:buChar char="•"/>
            </a:pPr>
            <a:r>
              <a:rPr lang="en-US" sz="4174">
                <a:solidFill>
                  <a:srgbClr val="FFFFFF"/>
                </a:solidFill>
                <a:latin typeface="Glacial Indifference Bold"/>
              </a:rPr>
              <a:t>SYSTEM ARCHITECTURE </a:t>
            </a:r>
          </a:p>
          <a:p>
            <a:pPr algn="l" marL="901260" indent="-450630" lvl="1">
              <a:lnSpc>
                <a:spcPts val="4174"/>
              </a:lnSpc>
              <a:buFont typeface="Arial"/>
              <a:buChar char="•"/>
            </a:pPr>
            <a:r>
              <a:rPr lang="en-US" sz="4174">
                <a:solidFill>
                  <a:srgbClr val="FFFFFF"/>
                </a:solidFill>
                <a:latin typeface="Glacial Indifference Bold"/>
              </a:rPr>
              <a:t>MODULES </a:t>
            </a:r>
          </a:p>
          <a:p>
            <a:pPr algn="l" marL="901260" indent="-450630" lvl="1">
              <a:lnSpc>
                <a:spcPts val="4174"/>
              </a:lnSpc>
              <a:buFont typeface="Arial"/>
              <a:buChar char="•"/>
            </a:pPr>
            <a:r>
              <a:rPr lang="en-US" sz="4174">
                <a:solidFill>
                  <a:srgbClr val="FFFFFF"/>
                </a:solidFill>
                <a:latin typeface="Glacial Indifference Bold"/>
              </a:rPr>
              <a:t>DATABASE </a:t>
            </a:r>
          </a:p>
          <a:p>
            <a:pPr algn="l" marL="901260" indent="-450630" lvl="1">
              <a:lnSpc>
                <a:spcPts val="4174"/>
              </a:lnSpc>
              <a:buFont typeface="Arial"/>
              <a:buChar char="•"/>
            </a:pPr>
            <a:r>
              <a:rPr lang="en-US" sz="4174">
                <a:solidFill>
                  <a:srgbClr val="FFFFFF"/>
                </a:solidFill>
                <a:latin typeface="Glacial Indifference Bold"/>
              </a:rPr>
              <a:t>UML DIAGRAMS</a:t>
            </a:r>
          </a:p>
          <a:p>
            <a:pPr algn="l" marL="901260" indent="-450630" lvl="1">
              <a:lnSpc>
                <a:spcPts val="4174"/>
              </a:lnSpc>
              <a:buFont typeface="Arial"/>
              <a:buChar char="•"/>
            </a:pPr>
            <a:r>
              <a:rPr lang="en-US" sz="4174">
                <a:solidFill>
                  <a:srgbClr val="FFFFFF"/>
                </a:solidFill>
                <a:latin typeface="Glacial Indifference Bold"/>
              </a:rPr>
              <a:t>MODULES DESCRIPTION</a:t>
            </a:r>
          </a:p>
          <a:p>
            <a:pPr algn="l" marL="901260" indent="-450630" lvl="1">
              <a:lnSpc>
                <a:spcPts val="4174"/>
              </a:lnSpc>
              <a:buFont typeface="Arial"/>
              <a:buChar char="•"/>
            </a:pPr>
            <a:r>
              <a:rPr lang="en-US" sz="4174">
                <a:solidFill>
                  <a:srgbClr val="FFFFFF"/>
                </a:solidFill>
                <a:latin typeface="Glacial Indifference Bold"/>
              </a:rPr>
              <a:t>RESULTS</a:t>
            </a:r>
          </a:p>
          <a:p>
            <a:pPr algn="l" marL="901260" indent="-450630" lvl="1">
              <a:lnSpc>
                <a:spcPts val="4174"/>
              </a:lnSpc>
              <a:buFont typeface="Arial"/>
              <a:buChar char="•"/>
            </a:pPr>
            <a:r>
              <a:rPr lang="en-US" sz="4174">
                <a:solidFill>
                  <a:srgbClr val="FFFFFF"/>
                </a:solidFill>
                <a:latin typeface="Glacial Indifference Bold"/>
              </a:rPr>
              <a:t>CONCLUSION</a:t>
            </a:r>
          </a:p>
          <a:p>
            <a:pPr algn="l" marL="901260" indent="-450630" lvl="1">
              <a:lnSpc>
                <a:spcPts val="4174"/>
              </a:lnSpc>
              <a:buFont typeface="Arial"/>
              <a:buChar char="•"/>
            </a:pPr>
            <a:r>
              <a:rPr lang="en-US" sz="4174">
                <a:solidFill>
                  <a:srgbClr val="FFFFFF"/>
                </a:solidFill>
                <a:latin typeface="Glacial Indifference Bold"/>
              </a:rPr>
              <a:t>REFERENCES</a:t>
            </a:r>
          </a:p>
          <a:p>
            <a:pPr algn="l" marL="901260" indent="-450630" lvl="1">
              <a:lnSpc>
                <a:spcPts val="4174"/>
              </a:lnSpc>
              <a:buFont typeface="Arial"/>
              <a:buChar char="•"/>
            </a:pPr>
            <a:r>
              <a:rPr lang="en-US" sz="4174">
                <a:solidFill>
                  <a:srgbClr val="FFFFFF"/>
                </a:solidFill>
                <a:latin typeface="Glacial Indifference Bold"/>
              </a:rPr>
              <a:t>QUERIES</a:t>
            </a:r>
          </a:p>
        </p:txBody>
      </p:sp>
      <p:sp>
        <p:nvSpPr>
          <p:cNvPr name="Freeform 8" id="8"/>
          <p:cNvSpPr/>
          <p:nvPr/>
        </p:nvSpPr>
        <p:spPr>
          <a:xfrm flipH="false" flipV="false" rot="8893922">
            <a:off x="-3922304" y="-3858573"/>
            <a:ext cx="9495369" cy="7717145"/>
          </a:xfrm>
          <a:custGeom>
            <a:avLst/>
            <a:gdLst/>
            <a:ahLst/>
            <a:cxnLst/>
            <a:rect r="r" b="b" t="t" l="l"/>
            <a:pathLst>
              <a:path h="7717145" w="9495369">
                <a:moveTo>
                  <a:pt x="0" y="0"/>
                </a:moveTo>
                <a:lnTo>
                  <a:pt x="9495369" y="0"/>
                </a:lnTo>
                <a:lnTo>
                  <a:pt x="9495369" y="7717146"/>
                </a:lnTo>
                <a:lnTo>
                  <a:pt x="0" y="7717146"/>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9" id="9"/>
          <p:cNvSpPr/>
          <p:nvPr/>
        </p:nvSpPr>
        <p:spPr>
          <a:xfrm flipH="false" flipV="false" rot="4319395">
            <a:off x="3713958" y="9006466"/>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541029"/>
            <a:ext cx="11339643" cy="1127629"/>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MODULES</a:t>
            </a:r>
          </a:p>
        </p:txBody>
      </p:sp>
      <p:grpSp>
        <p:nvGrpSpPr>
          <p:cNvPr name="Group 3" id="3"/>
          <p:cNvGrpSpPr/>
          <p:nvPr/>
        </p:nvGrpSpPr>
        <p:grpSpPr>
          <a:xfrm rot="0">
            <a:off x="579183" y="1922437"/>
            <a:ext cx="17474100" cy="9322007"/>
            <a:chOff x="0" y="0"/>
            <a:chExt cx="837574" cy="446825"/>
          </a:xfrm>
        </p:grpSpPr>
        <p:sp>
          <p:nvSpPr>
            <p:cNvPr name="Freeform 4" id="4"/>
            <p:cNvSpPr/>
            <p:nvPr/>
          </p:nvSpPr>
          <p:spPr>
            <a:xfrm flipH="false" flipV="false" rot="0">
              <a:off x="0" y="0"/>
              <a:ext cx="837574" cy="446825"/>
            </a:xfrm>
            <a:custGeom>
              <a:avLst/>
              <a:gdLst/>
              <a:ahLst/>
              <a:cxnLst/>
              <a:rect r="r" b="b" t="t" l="l"/>
              <a:pathLst>
                <a:path h="446825" w="837574">
                  <a:moveTo>
                    <a:pt x="0" y="0"/>
                  </a:moveTo>
                  <a:lnTo>
                    <a:pt x="837574" y="0"/>
                  </a:lnTo>
                  <a:lnTo>
                    <a:pt x="837574" y="446825"/>
                  </a:lnTo>
                  <a:lnTo>
                    <a:pt x="0" y="446825"/>
                  </a:lnTo>
                  <a:close/>
                </a:path>
              </a:pathLst>
            </a:custGeom>
            <a:solidFill>
              <a:srgbClr val="000000">
                <a:alpha val="0"/>
              </a:srgbClr>
            </a:solidFill>
            <a:ln cap="sq">
              <a:noFill/>
              <a:prstDash val="solid"/>
              <a:miter/>
            </a:ln>
          </p:spPr>
        </p:sp>
        <p:sp>
          <p:nvSpPr>
            <p:cNvPr name="TextBox 5" id="5"/>
            <p:cNvSpPr txBox="true"/>
            <p:nvPr/>
          </p:nvSpPr>
          <p:spPr>
            <a:xfrm>
              <a:off x="0" y="-209550"/>
              <a:ext cx="837574" cy="656375"/>
            </a:xfrm>
            <a:prstGeom prst="rect">
              <a:avLst/>
            </a:prstGeom>
          </p:spPr>
          <p:txBody>
            <a:bodyPr anchor="ctr" rtlCol="false" tIns="25538" lIns="25538" bIns="25538" rIns="25538"/>
            <a:lstStyle/>
            <a:p>
              <a:pPr algn="just">
                <a:lnSpc>
                  <a:spcPts val="5311"/>
                </a:lnSpc>
              </a:pPr>
              <a:r>
                <a:rPr lang="en-US" sz="3199">
                  <a:solidFill>
                    <a:srgbClr val="000000"/>
                  </a:solidFill>
                  <a:latin typeface="Times New Roman"/>
                </a:rPr>
                <a:t>Our proposed College Management System (CMS) is a comprehensive platform designed to streamline and enhance various aspects of educational administration. The system comprises distinct modules catering to user authentication, student interaction, counseling services, administrative oversight, search and retrieval, reports generation, and communication.</a:t>
              </a:r>
            </a:p>
            <a:p>
              <a:pPr algn="just" marL="690871" indent="-345435" lvl="1">
                <a:lnSpc>
                  <a:spcPts val="5311"/>
                </a:lnSpc>
                <a:buAutoNum type="arabicPeriod" startAt="1"/>
              </a:pPr>
              <a:r>
                <a:rPr lang="en-US" sz="3199">
                  <a:solidFill>
                    <a:srgbClr val="000000"/>
                  </a:solidFill>
                  <a:latin typeface="Times New Roman"/>
                </a:rPr>
                <a:t>User Authentication Module:</a:t>
              </a:r>
            </a:p>
            <a:p>
              <a:pPr algn="just" marL="690871" indent="-345435" lvl="1">
                <a:lnSpc>
                  <a:spcPts val="5311"/>
                </a:lnSpc>
                <a:buAutoNum type="arabicPeriod" startAt="1"/>
              </a:pPr>
              <a:r>
                <a:rPr lang="en-US" sz="3199">
                  <a:solidFill>
                    <a:srgbClr val="000000"/>
                  </a:solidFill>
                  <a:latin typeface="Times New Roman"/>
                </a:rPr>
                <a:t>Student Module:</a:t>
              </a:r>
            </a:p>
            <a:p>
              <a:pPr algn="just" marL="690871" indent="-345435" lvl="1">
                <a:lnSpc>
                  <a:spcPts val="5311"/>
                </a:lnSpc>
                <a:buAutoNum type="arabicPeriod" startAt="1"/>
              </a:pPr>
              <a:r>
                <a:rPr lang="en-US" sz="3199">
                  <a:solidFill>
                    <a:srgbClr val="000000"/>
                  </a:solidFill>
                  <a:latin typeface="Times New Roman"/>
                </a:rPr>
                <a:t>Counselor Module:</a:t>
              </a:r>
            </a:p>
            <a:p>
              <a:pPr algn="just" marL="690871" indent="-345435" lvl="1">
                <a:lnSpc>
                  <a:spcPts val="5311"/>
                </a:lnSpc>
                <a:buAutoNum type="arabicPeriod" startAt="1"/>
              </a:pPr>
              <a:r>
                <a:rPr lang="en-US" sz="3199">
                  <a:solidFill>
                    <a:srgbClr val="000000"/>
                  </a:solidFill>
                  <a:latin typeface="Times New Roman"/>
                </a:rPr>
                <a:t>Administrator Module: </a:t>
              </a:r>
            </a:p>
            <a:p>
              <a:pPr algn="just" marL="690871" indent="-345435" lvl="1">
                <a:lnSpc>
                  <a:spcPts val="5311"/>
                </a:lnSpc>
                <a:buAutoNum type="arabicPeriod" startAt="1"/>
              </a:pPr>
              <a:r>
                <a:rPr lang="en-US" sz="3199">
                  <a:solidFill>
                    <a:srgbClr val="000000"/>
                  </a:solidFill>
                  <a:latin typeface="Times New Roman"/>
                </a:rPr>
                <a:t>Search and Retrieval Module:</a:t>
              </a:r>
            </a:p>
            <a:p>
              <a:pPr algn="just" marL="690871" indent="-345435" lvl="1">
                <a:lnSpc>
                  <a:spcPts val="5311"/>
                </a:lnSpc>
                <a:buAutoNum type="arabicPeriod" startAt="1"/>
              </a:pPr>
              <a:r>
                <a:rPr lang="en-US" sz="3199">
                  <a:solidFill>
                    <a:srgbClr val="000000"/>
                  </a:solidFill>
                  <a:latin typeface="Times New Roman"/>
                </a:rPr>
                <a:t>Reports Generation Module</a:t>
              </a:r>
            </a:p>
            <a:p>
              <a:pPr algn="just" marL="690871" indent="-345435" lvl="1">
                <a:lnSpc>
                  <a:spcPts val="5311"/>
                </a:lnSpc>
                <a:buAutoNum type="arabicPeriod" startAt="1"/>
              </a:pPr>
              <a:r>
                <a:rPr lang="en-US" sz="3199">
                  <a:solidFill>
                    <a:srgbClr val="000000"/>
                  </a:solidFill>
                  <a:latin typeface="Times New Roman"/>
                </a:rPr>
                <a:t>Communication Module:</a:t>
              </a:r>
            </a:p>
            <a:p>
              <a:pPr algn="just">
                <a:lnSpc>
                  <a:spcPts val="5311"/>
                </a:lnSpc>
              </a:pPr>
            </a:p>
            <a:p>
              <a:pPr algn="just">
                <a:lnSpc>
                  <a:spcPts val="5311"/>
                </a:lnSpc>
              </a:pPr>
            </a:p>
            <a:p>
              <a:pPr algn="just">
                <a:lnSpc>
                  <a:spcPts val="5311"/>
                </a:lnSpc>
              </a:pPr>
            </a:p>
          </p:txBody>
        </p:sp>
      </p:grpSp>
      <p:sp>
        <p:nvSpPr>
          <p:cNvPr name="Freeform 6" id="6"/>
          <p:cNvSpPr/>
          <p:nvPr/>
        </p:nvSpPr>
        <p:spPr>
          <a:xfrm flipH="false" flipV="false" rot="-1625759">
            <a:off x="10169074" y="-5362732"/>
            <a:ext cx="9495369" cy="7717145"/>
          </a:xfrm>
          <a:custGeom>
            <a:avLst/>
            <a:gdLst/>
            <a:ahLst/>
            <a:cxnLst/>
            <a:rect r="r" b="b" t="t" l="l"/>
            <a:pathLst>
              <a:path h="7717145" w="9495369">
                <a:moveTo>
                  <a:pt x="0" y="0"/>
                </a:moveTo>
                <a:lnTo>
                  <a:pt x="9495368" y="0"/>
                </a:lnTo>
                <a:lnTo>
                  <a:pt x="9495368"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406950" y="9690964"/>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1625759">
            <a:off x="12951691" y="5832391"/>
            <a:ext cx="9495369" cy="7717145"/>
          </a:xfrm>
          <a:custGeom>
            <a:avLst/>
            <a:gdLst/>
            <a:ahLst/>
            <a:cxnLst/>
            <a:rect r="r" b="b" t="t" l="l"/>
            <a:pathLst>
              <a:path h="7717145" w="9495369">
                <a:moveTo>
                  <a:pt x="0" y="0"/>
                </a:moveTo>
                <a:lnTo>
                  <a:pt x="9495369" y="0"/>
                </a:lnTo>
                <a:lnTo>
                  <a:pt x="9495369" y="7717146"/>
                </a:lnTo>
                <a:lnTo>
                  <a:pt x="0" y="7717146"/>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69039" y="495300"/>
            <a:ext cx="15623480" cy="1127764"/>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MODULES</a:t>
            </a:r>
          </a:p>
        </p:txBody>
      </p:sp>
      <p:grpSp>
        <p:nvGrpSpPr>
          <p:cNvPr name="Group 3" id="3"/>
          <p:cNvGrpSpPr/>
          <p:nvPr/>
        </p:nvGrpSpPr>
        <p:grpSpPr>
          <a:xfrm rot="0">
            <a:off x="578564" y="1898601"/>
            <a:ext cx="17479118" cy="8675234"/>
            <a:chOff x="0" y="0"/>
            <a:chExt cx="837815" cy="415824"/>
          </a:xfrm>
        </p:grpSpPr>
        <p:sp>
          <p:nvSpPr>
            <p:cNvPr name="Freeform 4" id="4"/>
            <p:cNvSpPr/>
            <p:nvPr/>
          </p:nvSpPr>
          <p:spPr>
            <a:xfrm flipH="false" flipV="false" rot="0">
              <a:off x="0" y="0"/>
              <a:ext cx="837815" cy="415824"/>
            </a:xfrm>
            <a:custGeom>
              <a:avLst/>
              <a:gdLst/>
              <a:ahLst/>
              <a:cxnLst/>
              <a:rect r="r" b="b" t="t" l="l"/>
              <a:pathLst>
                <a:path h="415824" w="837815">
                  <a:moveTo>
                    <a:pt x="0" y="0"/>
                  </a:moveTo>
                  <a:lnTo>
                    <a:pt x="837815" y="0"/>
                  </a:lnTo>
                  <a:lnTo>
                    <a:pt x="837815" y="415824"/>
                  </a:lnTo>
                  <a:lnTo>
                    <a:pt x="0" y="415824"/>
                  </a:lnTo>
                  <a:close/>
                </a:path>
              </a:pathLst>
            </a:custGeom>
            <a:solidFill>
              <a:srgbClr val="000000">
                <a:alpha val="0"/>
              </a:srgbClr>
            </a:solidFill>
            <a:ln cap="sq">
              <a:noFill/>
              <a:prstDash val="solid"/>
              <a:miter/>
            </a:ln>
          </p:spPr>
        </p:sp>
        <p:sp>
          <p:nvSpPr>
            <p:cNvPr name="TextBox 5" id="5"/>
            <p:cNvSpPr txBox="true"/>
            <p:nvPr/>
          </p:nvSpPr>
          <p:spPr>
            <a:xfrm>
              <a:off x="0" y="-219075"/>
              <a:ext cx="837815" cy="634899"/>
            </a:xfrm>
            <a:prstGeom prst="rect">
              <a:avLst/>
            </a:prstGeom>
          </p:spPr>
          <p:txBody>
            <a:bodyPr anchor="ctr" rtlCol="false" tIns="25538" lIns="25538" bIns="25538" rIns="25538"/>
            <a:lstStyle/>
            <a:p>
              <a:pPr algn="just">
                <a:lnSpc>
                  <a:spcPts val="5677"/>
                </a:lnSpc>
              </a:pPr>
              <a:r>
                <a:rPr lang="en-US" sz="3399">
                  <a:solidFill>
                    <a:srgbClr val="000000"/>
                  </a:solidFill>
                  <a:latin typeface="Times New Roman"/>
                </a:rPr>
                <a:t>1. </a:t>
              </a:r>
              <a:r>
                <a:rPr lang="en-US" sz="3399">
                  <a:solidFill>
                    <a:srgbClr val="000000"/>
                  </a:solidFill>
                  <a:latin typeface="Times New Roman Bold"/>
                </a:rPr>
                <a:t>User Authentication Module:</a:t>
              </a:r>
            </a:p>
            <a:p>
              <a:pPr algn="just">
                <a:lnSpc>
                  <a:spcPts val="5677"/>
                </a:lnSpc>
              </a:pPr>
              <a:r>
                <a:rPr lang="en-US" sz="3399">
                  <a:solidFill>
                    <a:srgbClr val="000000"/>
                  </a:solidFill>
                  <a:latin typeface="Times New Roman"/>
                </a:rPr>
                <a:t>The system ensures a secure and efficient login process, employing robust authentication mechanisms. It recognizes different user types, distinguishing between students and employees. Passwords are encrypted to safeguard user credentials, and a recovery mechanism is in place for user convenience.</a:t>
              </a:r>
            </a:p>
            <a:p>
              <a:pPr algn="just">
                <a:lnSpc>
                  <a:spcPts val="5677"/>
                </a:lnSpc>
              </a:pPr>
              <a:r>
                <a:rPr lang="en-US" sz="3399">
                  <a:solidFill>
                    <a:srgbClr val="000000"/>
                  </a:solidFill>
                  <a:latin typeface="Times New Roman"/>
                </a:rPr>
                <a:t>2. </a:t>
              </a:r>
              <a:r>
                <a:rPr lang="en-US" sz="3399">
                  <a:solidFill>
                    <a:srgbClr val="000000"/>
                  </a:solidFill>
                  <a:latin typeface="Times New Roman Bold"/>
                </a:rPr>
                <a:t>Student Module:</a:t>
              </a:r>
            </a:p>
            <a:p>
              <a:pPr algn="just">
                <a:lnSpc>
                  <a:spcPts val="5677"/>
                </a:lnSpc>
              </a:pPr>
              <a:r>
                <a:rPr lang="en-US" sz="3399">
                  <a:solidFill>
                    <a:srgbClr val="000000"/>
                  </a:solidFill>
                  <a:latin typeface="Times New Roman"/>
                </a:rPr>
                <a:t>The Student Module provides students with a user-friendly interface for accessing academic resources. From viewing course notes and previous question papers to checking exam marks and faculty details, students can seamlessly navigate their educational journey. The module also facilitates effective communication through messaging and offers a comprehensive overview of attendance records.</a:t>
              </a:r>
            </a:p>
            <a:p>
              <a:pPr algn="just">
                <a:lnSpc>
                  <a:spcPts val="5677"/>
                </a:lnSpc>
              </a:pPr>
            </a:p>
          </p:txBody>
        </p:sp>
      </p:grpSp>
      <p:sp>
        <p:nvSpPr>
          <p:cNvPr name="Freeform 6" id="6"/>
          <p:cNvSpPr/>
          <p:nvPr/>
        </p:nvSpPr>
        <p:spPr>
          <a:xfrm flipH="false" flipV="false" rot="-1625759">
            <a:off x="11614928" y="-495375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9574361" y="9842171"/>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16012" y="542273"/>
            <a:ext cx="15623480" cy="1127764"/>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MODULES</a:t>
            </a:r>
          </a:p>
        </p:txBody>
      </p:sp>
      <p:grpSp>
        <p:nvGrpSpPr>
          <p:cNvPr name="Group 3" id="3"/>
          <p:cNvGrpSpPr/>
          <p:nvPr/>
        </p:nvGrpSpPr>
        <p:grpSpPr>
          <a:xfrm rot="0">
            <a:off x="227783" y="1501276"/>
            <a:ext cx="17479118" cy="9266890"/>
            <a:chOff x="0" y="0"/>
            <a:chExt cx="837815" cy="444183"/>
          </a:xfrm>
        </p:grpSpPr>
        <p:sp>
          <p:nvSpPr>
            <p:cNvPr name="Freeform 4" id="4"/>
            <p:cNvSpPr/>
            <p:nvPr/>
          </p:nvSpPr>
          <p:spPr>
            <a:xfrm flipH="false" flipV="false" rot="0">
              <a:off x="0" y="0"/>
              <a:ext cx="837815" cy="444183"/>
            </a:xfrm>
            <a:custGeom>
              <a:avLst/>
              <a:gdLst/>
              <a:ahLst/>
              <a:cxnLst/>
              <a:rect r="r" b="b" t="t" l="l"/>
              <a:pathLst>
                <a:path h="444183" w="837815">
                  <a:moveTo>
                    <a:pt x="0" y="0"/>
                  </a:moveTo>
                  <a:lnTo>
                    <a:pt x="837815" y="0"/>
                  </a:lnTo>
                  <a:lnTo>
                    <a:pt x="837815" y="444183"/>
                  </a:lnTo>
                  <a:lnTo>
                    <a:pt x="0" y="444183"/>
                  </a:lnTo>
                  <a:close/>
                </a:path>
              </a:pathLst>
            </a:custGeom>
            <a:solidFill>
              <a:srgbClr val="000000">
                <a:alpha val="0"/>
              </a:srgbClr>
            </a:solidFill>
            <a:ln cap="sq">
              <a:noFill/>
              <a:prstDash val="solid"/>
              <a:miter/>
            </a:ln>
          </p:spPr>
        </p:sp>
        <p:sp>
          <p:nvSpPr>
            <p:cNvPr name="TextBox 5" id="5"/>
            <p:cNvSpPr txBox="true"/>
            <p:nvPr/>
          </p:nvSpPr>
          <p:spPr>
            <a:xfrm>
              <a:off x="0" y="-219075"/>
              <a:ext cx="837815" cy="663258"/>
            </a:xfrm>
            <a:prstGeom prst="rect">
              <a:avLst/>
            </a:prstGeom>
          </p:spPr>
          <p:txBody>
            <a:bodyPr anchor="ctr" rtlCol="false" tIns="25538" lIns="25538" bIns="25538" rIns="25538"/>
            <a:lstStyle/>
            <a:p>
              <a:pPr algn="just">
                <a:lnSpc>
                  <a:spcPts val="5677"/>
                </a:lnSpc>
              </a:pPr>
              <a:r>
                <a:rPr lang="en-US" sz="3399">
                  <a:solidFill>
                    <a:srgbClr val="000000"/>
                  </a:solidFill>
                  <a:latin typeface="Times New Roman"/>
                </a:rPr>
                <a:t>3.</a:t>
              </a:r>
              <a:r>
                <a:rPr lang="en-US" sz="3399">
                  <a:solidFill>
                    <a:srgbClr val="000000"/>
                  </a:solidFill>
                  <a:latin typeface="Times New Roman Bold"/>
                </a:rPr>
                <a:t> Faculty Module:</a:t>
              </a:r>
            </a:p>
            <a:p>
              <a:pPr algn="just">
                <a:lnSpc>
                  <a:spcPts val="5677"/>
                </a:lnSpc>
              </a:pPr>
              <a:r>
                <a:rPr lang="en-US" sz="3399">
                  <a:solidFill>
                    <a:srgbClr val="000000"/>
                  </a:solidFill>
                  <a:latin typeface="Times New Roman"/>
                </a:rPr>
                <a:t>Tailored for academic counselors, this module enables personalized guidance and effective monitoring of student progress. Counselors can communicate by addressing academic doubts, career, and personal concerns. </a:t>
              </a:r>
            </a:p>
            <a:p>
              <a:pPr algn="just">
                <a:lnSpc>
                  <a:spcPts val="5677"/>
                </a:lnSpc>
              </a:pPr>
              <a:r>
                <a:rPr lang="en-US" sz="3399">
                  <a:solidFill>
                    <a:srgbClr val="000000"/>
                  </a:solidFill>
                  <a:latin typeface="Times New Roman"/>
                </a:rPr>
                <a:t>4. </a:t>
              </a:r>
              <a:r>
                <a:rPr lang="en-US" sz="3399">
                  <a:solidFill>
                    <a:srgbClr val="000000"/>
                  </a:solidFill>
                  <a:latin typeface="Times New Roman Bold"/>
                </a:rPr>
                <a:t>Administrator Module:</a:t>
              </a:r>
            </a:p>
            <a:p>
              <a:pPr algn="just">
                <a:lnSpc>
                  <a:spcPts val="5677"/>
                </a:lnSpc>
              </a:pPr>
              <a:r>
                <a:rPr lang="en-US" sz="3399">
                  <a:solidFill>
                    <a:srgbClr val="000000"/>
                  </a:solidFill>
                  <a:latin typeface="Times New Roman"/>
                </a:rPr>
                <a:t>The Administrator Module empowers system administrators with centralized control. From managing employees and students to uploading marks, generating timetables, and configuring system settings, administrators play a pivotal role in maintaining the system's integrity and adapting it to institutional needs. To do complicated optimization tasks like creating timetables, managing staff and students, configuring system settings, assigning grades, and creating personalized reports, we have also deployed genetic algorithms. </a:t>
              </a:r>
            </a:p>
            <a:p>
              <a:pPr algn="just">
                <a:lnSpc>
                  <a:spcPts val="5677"/>
                </a:lnSpc>
              </a:pPr>
            </a:p>
            <a:p>
              <a:pPr algn="just">
                <a:lnSpc>
                  <a:spcPts val="5677"/>
                </a:lnSpc>
              </a:pPr>
            </a:p>
          </p:txBody>
        </p:sp>
      </p:grpSp>
      <p:sp>
        <p:nvSpPr>
          <p:cNvPr name="Freeform 6" id="6"/>
          <p:cNvSpPr/>
          <p:nvPr/>
        </p:nvSpPr>
        <p:spPr>
          <a:xfrm flipH="false" flipV="false" rot="-1625759">
            <a:off x="11661901" y="-4906780"/>
            <a:ext cx="9495369" cy="7717145"/>
          </a:xfrm>
          <a:custGeom>
            <a:avLst/>
            <a:gdLst/>
            <a:ahLst/>
            <a:cxnLst/>
            <a:rect r="r" b="b" t="t" l="l"/>
            <a:pathLst>
              <a:path h="7717145" w="9495369">
                <a:moveTo>
                  <a:pt x="0" y="0"/>
                </a:moveTo>
                <a:lnTo>
                  <a:pt x="9495368" y="0"/>
                </a:lnTo>
                <a:lnTo>
                  <a:pt x="9495368"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9621334" y="9889144"/>
            <a:ext cx="9727319" cy="3106962"/>
          </a:xfrm>
          <a:custGeom>
            <a:avLst/>
            <a:gdLst/>
            <a:ahLst/>
            <a:cxnLst/>
            <a:rect r="r" b="b" t="t" l="l"/>
            <a:pathLst>
              <a:path h="3106962" w="9727319">
                <a:moveTo>
                  <a:pt x="0" y="0"/>
                </a:moveTo>
                <a:lnTo>
                  <a:pt x="9727318" y="0"/>
                </a:lnTo>
                <a:lnTo>
                  <a:pt x="9727318" y="3106961"/>
                </a:lnTo>
                <a:lnTo>
                  <a:pt x="0" y="31069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69039" y="495300"/>
            <a:ext cx="15623480" cy="1127764"/>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MODULES</a:t>
            </a:r>
          </a:p>
        </p:txBody>
      </p:sp>
      <p:grpSp>
        <p:nvGrpSpPr>
          <p:cNvPr name="Group 3" id="3"/>
          <p:cNvGrpSpPr/>
          <p:nvPr/>
        </p:nvGrpSpPr>
        <p:grpSpPr>
          <a:xfrm rot="0">
            <a:off x="404441" y="2128762"/>
            <a:ext cx="17479118" cy="9266890"/>
            <a:chOff x="0" y="0"/>
            <a:chExt cx="837815" cy="444183"/>
          </a:xfrm>
        </p:grpSpPr>
        <p:sp>
          <p:nvSpPr>
            <p:cNvPr name="Freeform 4" id="4"/>
            <p:cNvSpPr/>
            <p:nvPr/>
          </p:nvSpPr>
          <p:spPr>
            <a:xfrm flipH="false" flipV="false" rot="0">
              <a:off x="0" y="0"/>
              <a:ext cx="837815" cy="444183"/>
            </a:xfrm>
            <a:custGeom>
              <a:avLst/>
              <a:gdLst/>
              <a:ahLst/>
              <a:cxnLst/>
              <a:rect r="r" b="b" t="t" l="l"/>
              <a:pathLst>
                <a:path h="444183" w="837815">
                  <a:moveTo>
                    <a:pt x="0" y="0"/>
                  </a:moveTo>
                  <a:lnTo>
                    <a:pt x="837815" y="0"/>
                  </a:lnTo>
                  <a:lnTo>
                    <a:pt x="837815" y="444183"/>
                  </a:lnTo>
                  <a:lnTo>
                    <a:pt x="0" y="444183"/>
                  </a:lnTo>
                  <a:close/>
                </a:path>
              </a:pathLst>
            </a:custGeom>
            <a:solidFill>
              <a:srgbClr val="000000">
                <a:alpha val="0"/>
              </a:srgbClr>
            </a:solidFill>
            <a:ln cap="sq">
              <a:noFill/>
              <a:prstDash val="solid"/>
              <a:miter/>
            </a:ln>
          </p:spPr>
        </p:sp>
        <p:sp>
          <p:nvSpPr>
            <p:cNvPr name="TextBox 5" id="5"/>
            <p:cNvSpPr txBox="true"/>
            <p:nvPr/>
          </p:nvSpPr>
          <p:spPr>
            <a:xfrm>
              <a:off x="0" y="-219075"/>
              <a:ext cx="837815" cy="663258"/>
            </a:xfrm>
            <a:prstGeom prst="rect">
              <a:avLst/>
            </a:prstGeom>
          </p:spPr>
          <p:txBody>
            <a:bodyPr anchor="ctr" rtlCol="false" tIns="25538" lIns="25538" bIns="25538" rIns="25538"/>
            <a:lstStyle/>
            <a:p>
              <a:pPr algn="just">
                <a:lnSpc>
                  <a:spcPts val="5677"/>
                </a:lnSpc>
              </a:pPr>
              <a:r>
                <a:rPr lang="en-US" sz="3399">
                  <a:solidFill>
                    <a:srgbClr val="000000"/>
                  </a:solidFill>
                  <a:latin typeface="Times New Roman"/>
                </a:rPr>
                <a:t>5. </a:t>
              </a:r>
              <a:r>
                <a:rPr lang="en-US" sz="3399">
                  <a:solidFill>
                    <a:srgbClr val="000000"/>
                  </a:solidFill>
                  <a:latin typeface="Times New Roman Bold"/>
                </a:rPr>
                <a:t>Search and Retrieval Module:</a:t>
              </a:r>
            </a:p>
            <a:p>
              <a:pPr algn="just">
                <a:lnSpc>
                  <a:spcPts val="5677"/>
                </a:lnSpc>
              </a:pPr>
              <a:r>
                <a:rPr lang="en-US" sz="3399">
                  <a:solidFill>
                    <a:srgbClr val="000000"/>
                  </a:solidFill>
                  <a:latin typeface="Times New Roman"/>
                </a:rPr>
                <a:t>Efficiency in data retrieval is a key focus of the Search and Retrieval Module. Users can quickly find specific information, be it related to courses, faculty details, or student records. An intuitive search algorithm enhances the user experience, allowing for swift and precise data access.</a:t>
              </a:r>
            </a:p>
            <a:p>
              <a:pPr algn="just">
                <a:lnSpc>
                  <a:spcPts val="5677"/>
                </a:lnSpc>
              </a:pPr>
              <a:r>
                <a:rPr lang="en-US" sz="3399">
                  <a:solidFill>
                    <a:srgbClr val="000000"/>
                  </a:solidFill>
                  <a:latin typeface="Times New Roman"/>
                </a:rPr>
                <a:t>6.</a:t>
              </a:r>
              <a:r>
                <a:rPr lang="en-US" sz="3399">
                  <a:solidFill>
                    <a:srgbClr val="000000"/>
                  </a:solidFill>
                  <a:latin typeface="Times New Roman Bold"/>
                </a:rPr>
                <a:t> Reports Generation Module:</a:t>
              </a:r>
            </a:p>
            <a:p>
              <a:pPr algn="just">
                <a:lnSpc>
                  <a:spcPts val="5677"/>
                </a:lnSpc>
              </a:pPr>
              <a:r>
                <a:rPr lang="en-US" sz="3399">
                  <a:solidFill>
                    <a:srgbClr val="000000"/>
                  </a:solidFill>
                  <a:latin typeface="Times New Roman"/>
                </a:rPr>
                <a:t>Administrators can derive valuable insights from the Reports Generation Module. Customizable report parameters provide flexibility in generating attendance reports, marks distribution, and system usage. This module supports data-driven decision-making and aids in assessing the overall performance of the educational platform.</a:t>
              </a:r>
            </a:p>
            <a:p>
              <a:pPr algn="just">
                <a:lnSpc>
                  <a:spcPts val="5677"/>
                </a:lnSpc>
              </a:pPr>
            </a:p>
            <a:p>
              <a:pPr algn="just">
                <a:lnSpc>
                  <a:spcPts val="5677"/>
                </a:lnSpc>
              </a:pPr>
            </a:p>
            <a:p>
              <a:pPr algn="just">
                <a:lnSpc>
                  <a:spcPts val="5677"/>
                </a:lnSpc>
              </a:pPr>
            </a:p>
          </p:txBody>
        </p:sp>
      </p:grpSp>
      <p:sp>
        <p:nvSpPr>
          <p:cNvPr name="Freeform 6" id="6"/>
          <p:cNvSpPr/>
          <p:nvPr/>
        </p:nvSpPr>
        <p:spPr>
          <a:xfrm flipH="false" flipV="false" rot="-1625759">
            <a:off x="11614928" y="-495375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9574361" y="9842171"/>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69039" y="1181100"/>
            <a:ext cx="15623480" cy="1127764"/>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MODULES</a:t>
            </a:r>
          </a:p>
        </p:txBody>
      </p:sp>
      <p:grpSp>
        <p:nvGrpSpPr>
          <p:cNvPr name="Group 3" id="3"/>
          <p:cNvGrpSpPr/>
          <p:nvPr/>
        </p:nvGrpSpPr>
        <p:grpSpPr>
          <a:xfrm rot="0">
            <a:off x="569039" y="3041512"/>
            <a:ext cx="16932298" cy="8675234"/>
            <a:chOff x="0" y="0"/>
            <a:chExt cx="811604" cy="415824"/>
          </a:xfrm>
        </p:grpSpPr>
        <p:sp>
          <p:nvSpPr>
            <p:cNvPr name="Freeform 4" id="4"/>
            <p:cNvSpPr/>
            <p:nvPr/>
          </p:nvSpPr>
          <p:spPr>
            <a:xfrm flipH="false" flipV="false" rot="0">
              <a:off x="0" y="0"/>
              <a:ext cx="811604" cy="415824"/>
            </a:xfrm>
            <a:custGeom>
              <a:avLst/>
              <a:gdLst/>
              <a:ahLst/>
              <a:cxnLst/>
              <a:rect r="r" b="b" t="t" l="l"/>
              <a:pathLst>
                <a:path h="415824" w="811604">
                  <a:moveTo>
                    <a:pt x="0" y="0"/>
                  </a:moveTo>
                  <a:lnTo>
                    <a:pt x="811604" y="0"/>
                  </a:lnTo>
                  <a:lnTo>
                    <a:pt x="811604" y="415824"/>
                  </a:lnTo>
                  <a:lnTo>
                    <a:pt x="0" y="415824"/>
                  </a:lnTo>
                  <a:close/>
                </a:path>
              </a:pathLst>
            </a:custGeom>
            <a:solidFill>
              <a:srgbClr val="000000">
                <a:alpha val="0"/>
              </a:srgbClr>
            </a:solidFill>
            <a:ln cap="sq">
              <a:noFill/>
              <a:prstDash val="solid"/>
              <a:miter/>
            </a:ln>
          </p:spPr>
        </p:sp>
        <p:sp>
          <p:nvSpPr>
            <p:cNvPr name="TextBox 5" id="5"/>
            <p:cNvSpPr txBox="true"/>
            <p:nvPr/>
          </p:nvSpPr>
          <p:spPr>
            <a:xfrm>
              <a:off x="0" y="-238125"/>
              <a:ext cx="811604" cy="653949"/>
            </a:xfrm>
            <a:prstGeom prst="rect">
              <a:avLst/>
            </a:prstGeom>
          </p:spPr>
          <p:txBody>
            <a:bodyPr anchor="ctr" rtlCol="false" tIns="25538" lIns="25538" bIns="25538" rIns="25538"/>
            <a:lstStyle/>
            <a:p>
              <a:pPr algn="just">
                <a:lnSpc>
                  <a:spcPts val="6178"/>
                </a:lnSpc>
              </a:pPr>
              <a:r>
                <a:rPr lang="en-US" sz="3699">
                  <a:solidFill>
                    <a:srgbClr val="000000"/>
                  </a:solidFill>
                  <a:latin typeface="Times New Roman Bold"/>
                </a:rPr>
                <a:t>7. Communication:</a:t>
              </a:r>
            </a:p>
            <a:p>
              <a:pPr algn="just" marL="1597639" indent="-532546" lvl="2">
                <a:lnSpc>
                  <a:spcPts val="6178"/>
                </a:lnSpc>
                <a:buFont typeface="Arial"/>
                <a:buChar char="⚬"/>
              </a:pPr>
              <a:r>
                <a:rPr lang="en-US" sz="3699">
                  <a:solidFill>
                    <a:srgbClr val="000000"/>
                  </a:solidFill>
                  <a:latin typeface="Times New Roman"/>
                </a:rPr>
                <a:t>Faculty and students engage in communication through the messaging system.</a:t>
              </a:r>
            </a:p>
            <a:p>
              <a:pPr algn="just" marL="1597639" indent="-532546" lvl="2">
                <a:lnSpc>
                  <a:spcPts val="6178"/>
                </a:lnSpc>
                <a:buFont typeface="Arial"/>
                <a:buChar char="⚬"/>
              </a:pPr>
              <a:r>
                <a:rPr lang="en-US" sz="3699">
                  <a:solidFill>
                    <a:srgbClr val="000000"/>
                  </a:solidFill>
                  <a:latin typeface="Times New Roman"/>
                </a:rPr>
                <a:t>Sent and received messages are stored for reference, fostering effective collaboration.</a:t>
              </a:r>
            </a:p>
            <a:p>
              <a:pPr algn="just">
                <a:lnSpc>
                  <a:spcPts val="6178"/>
                </a:lnSpc>
              </a:pPr>
            </a:p>
            <a:p>
              <a:pPr algn="just">
                <a:lnSpc>
                  <a:spcPts val="6178"/>
                </a:lnSpc>
              </a:pPr>
            </a:p>
            <a:p>
              <a:pPr algn="just">
                <a:lnSpc>
                  <a:spcPts val="6178"/>
                </a:lnSpc>
              </a:pPr>
            </a:p>
            <a:p>
              <a:pPr algn="just">
                <a:lnSpc>
                  <a:spcPts val="6178"/>
                </a:lnSpc>
              </a:pPr>
            </a:p>
            <a:p>
              <a:pPr algn="just">
                <a:lnSpc>
                  <a:spcPts val="6178"/>
                </a:lnSpc>
              </a:pPr>
            </a:p>
            <a:p>
              <a:pPr algn="just">
                <a:lnSpc>
                  <a:spcPts val="6178"/>
                </a:lnSpc>
              </a:pPr>
            </a:p>
          </p:txBody>
        </p:sp>
      </p:grpSp>
      <p:sp>
        <p:nvSpPr>
          <p:cNvPr name="Freeform 6" id="6"/>
          <p:cNvSpPr/>
          <p:nvPr/>
        </p:nvSpPr>
        <p:spPr>
          <a:xfrm flipH="false" flipV="false" rot="-1625759">
            <a:off x="10182921" y="-4632282"/>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10626448" y="9462251"/>
            <a:ext cx="9727319" cy="3106962"/>
          </a:xfrm>
          <a:custGeom>
            <a:avLst/>
            <a:gdLst/>
            <a:ahLst/>
            <a:cxnLst/>
            <a:rect r="r" b="b" t="t" l="l"/>
            <a:pathLst>
              <a:path h="3106962" w="9727319">
                <a:moveTo>
                  <a:pt x="0" y="0"/>
                </a:moveTo>
                <a:lnTo>
                  <a:pt x="9727318" y="0"/>
                </a:lnTo>
                <a:lnTo>
                  <a:pt x="9727318" y="3106961"/>
                </a:lnTo>
                <a:lnTo>
                  <a:pt x="0" y="31069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1625759">
            <a:off x="-5121767" y="5399727"/>
            <a:ext cx="9495369" cy="7717145"/>
          </a:xfrm>
          <a:custGeom>
            <a:avLst/>
            <a:gdLst/>
            <a:ahLst/>
            <a:cxnLst/>
            <a:rect r="r" b="b" t="t" l="l"/>
            <a:pathLst>
              <a:path h="7717145" w="9495369">
                <a:moveTo>
                  <a:pt x="0" y="0"/>
                </a:moveTo>
                <a:lnTo>
                  <a:pt x="9495369" y="0"/>
                </a:lnTo>
                <a:lnTo>
                  <a:pt x="9495369" y="7717146"/>
                </a:lnTo>
                <a:lnTo>
                  <a:pt x="0" y="7717146"/>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62014" y="828460"/>
            <a:ext cx="17163973" cy="1127764"/>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DATABASE</a:t>
            </a:r>
          </a:p>
        </p:txBody>
      </p:sp>
      <p:grpSp>
        <p:nvGrpSpPr>
          <p:cNvPr name="Group 3" id="3"/>
          <p:cNvGrpSpPr/>
          <p:nvPr/>
        </p:nvGrpSpPr>
        <p:grpSpPr>
          <a:xfrm rot="0">
            <a:off x="384039" y="2404202"/>
            <a:ext cx="17519922" cy="11806445"/>
            <a:chOff x="0" y="0"/>
            <a:chExt cx="839770" cy="565910"/>
          </a:xfrm>
        </p:grpSpPr>
        <p:sp>
          <p:nvSpPr>
            <p:cNvPr name="Freeform 4" id="4"/>
            <p:cNvSpPr/>
            <p:nvPr/>
          </p:nvSpPr>
          <p:spPr>
            <a:xfrm flipH="false" flipV="false" rot="0">
              <a:off x="0" y="0"/>
              <a:ext cx="839770" cy="565910"/>
            </a:xfrm>
            <a:custGeom>
              <a:avLst/>
              <a:gdLst/>
              <a:ahLst/>
              <a:cxnLst/>
              <a:rect r="r" b="b" t="t" l="l"/>
              <a:pathLst>
                <a:path h="565910" w="839770">
                  <a:moveTo>
                    <a:pt x="0" y="0"/>
                  </a:moveTo>
                  <a:lnTo>
                    <a:pt x="839770" y="0"/>
                  </a:lnTo>
                  <a:lnTo>
                    <a:pt x="839770" y="565910"/>
                  </a:lnTo>
                  <a:lnTo>
                    <a:pt x="0" y="565910"/>
                  </a:lnTo>
                  <a:close/>
                </a:path>
              </a:pathLst>
            </a:custGeom>
            <a:solidFill>
              <a:srgbClr val="000000">
                <a:alpha val="0"/>
              </a:srgbClr>
            </a:solidFill>
            <a:ln cap="sq">
              <a:noFill/>
              <a:prstDash val="solid"/>
              <a:miter/>
            </a:ln>
          </p:spPr>
        </p:sp>
        <p:sp>
          <p:nvSpPr>
            <p:cNvPr name="TextBox 5" id="5"/>
            <p:cNvSpPr txBox="true"/>
            <p:nvPr/>
          </p:nvSpPr>
          <p:spPr>
            <a:xfrm>
              <a:off x="0" y="-209550"/>
              <a:ext cx="839770" cy="775460"/>
            </a:xfrm>
            <a:prstGeom prst="rect">
              <a:avLst/>
            </a:prstGeom>
          </p:spPr>
          <p:txBody>
            <a:bodyPr anchor="ctr" rtlCol="false" tIns="25538" lIns="25538" bIns="25538" rIns="25538"/>
            <a:lstStyle/>
            <a:p>
              <a:pPr algn="just">
                <a:lnSpc>
                  <a:spcPts val="5477"/>
                </a:lnSpc>
              </a:pPr>
              <a:r>
                <a:rPr lang="en-US" sz="3299">
                  <a:solidFill>
                    <a:srgbClr val="000000"/>
                  </a:solidFill>
                  <a:latin typeface="Times New Roman"/>
                </a:rPr>
                <a:t>The College Management System (CMS) relies on the SQLite database to efficiently manage and store the vast array of information essential for the project's functionalities. The database schema is user-defined, aligning closely with the specific requirements of the CMS.</a:t>
              </a:r>
            </a:p>
            <a:p>
              <a:pPr algn="just">
                <a:lnSpc>
                  <a:spcPts val="5477"/>
                </a:lnSpc>
              </a:pPr>
              <a:r>
                <a:rPr lang="en-US" sz="3299">
                  <a:solidFill>
                    <a:srgbClr val="000000"/>
                  </a:solidFill>
                  <a:latin typeface="Times New Roman"/>
                </a:rPr>
                <a:t>In the Firebase database, we created tables to store information related to employee and student details- </a:t>
              </a:r>
            </a:p>
            <a:p>
              <a:pPr algn="just" marL="712460" indent="-356230" lvl="1">
                <a:lnSpc>
                  <a:spcPts val="5477"/>
                </a:lnSpc>
                <a:buFont typeface="Arial"/>
                <a:buChar char="•"/>
              </a:pPr>
              <a:r>
                <a:rPr lang="en-US" sz="3299">
                  <a:solidFill>
                    <a:srgbClr val="000000"/>
                  </a:solidFill>
                  <a:latin typeface="Times New Roman"/>
                </a:rPr>
                <a:t>exam marks</a:t>
              </a:r>
            </a:p>
            <a:p>
              <a:pPr algn="just" marL="712460" indent="-356230" lvl="1">
                <a:lnSpc>
                  <a:spcPts val="5477"/>
                </a:lnSpc>
                <a:buFont typeface="Arial"/>
                <a:buChar char="•"/>
              </a:pPr>
              <a:r>
                <a:rPr lang="en-US" sz="3299">
                  <a:solidFill>
                    <a:srgbClr val="000000"/>
                  </a:solidFill>
                  <a:latin typeface="Times New Roman"/>
                </a:rPr>
                <a:t>attendance records</a:t>
              </a:r>
            </a:p>
            <a:p>
              <a:pPr algn="just" marL="712460" indent="-356230" lvl="1">
                <a:lnSpc>
                  <a:spcPts val="5477"/>
                </a:lnSpc>
                <a:buFont typeface="Arial"/>
                <a:buChar char="•"/>
              </a:pPr>
              <a:r>
                <a:rPr lang="en-US" sz="3299">
                  <a:solidFill>
                    <a:srgbClr val="000000"/>
                  </a:solidFill>
                  <a:latin typeface="Times New Roman"/>
                </a:rPr>
                <a:t>notes</a:t>
              </a:r>
            </a:p>
            <a:p>
              <a:pPr algn="just" marL="712460" indent="-356230" lvl="1">
                <a:lnSpc>
                  <a:spcPts val="5477"/>
                </a:lnSpc>
                <a:buFont typeface="Arial"/>
                <a:buChar char="•"/>
              </a:pPr>
              <a:r>
                <a:rPr lang="en-US" sz="3299">
                  <a:solidFill>
                    <a:srgbClr val="000000"/>
                  </a:solidFill>
                  <a:latin typeface="Times New Roman"/>
                </a:rPr>
                <a:t>messages, and other pertinent data. </a:t>
              </a:r>
            </a:p>
            <a:p>
              <a:pPr algn="just">
                <a:lnSpc>
                  <a:spcPts val="5477"/>
                </a:lnSpc>
              </a:pPr>
            </a:p>
            <a:p>
              <a:pPr algn="just">
                <a:lnSpc>
                  <a:spcPts val="5477"/>
                </a:lnSpc>
              </a:pPr>
            </a:p>
            <a:p>
              <a:pPr algn="just">
                <a:lnSpc>
                  <a:spcPts val="5477"/>
                </a:lnSpc>
              </a:pPr>
            </a:p>
            <a:p>
              <a:pPr algn="just">
                <a:lnSpc>
                  <a:spcPts val="5477"/>
                </a:lnSpc>
              </a:pPr>
            </a:p>
            <a:p>
              <a:pPr algn="just">
                <a:lnSpc>
                  <a:spcPts val="5477"/>
                </a:lnSpc>
              </a:pPr>
            </a:p>
            <a:p>
              <a:pPr algn="just">
                <a:lnSpc>
                  <a:spcPts val="5477"/>
                </a:lnSpc>
              </a:pPr>
            </a:p>
            <a:p>
              <a:pPr algn="just">
                <a:lnSpc>
                  <a:spcPts val="5477"/>
                </a:lnSpc>
              </a:pPr>
            </a:p>
            <a:p>
              <a:pPr algn="just">
                <a:lnSpc>
                  <a:spcPts val="5477"/>
                </a:lnSpc>
              </a:pPr>
            </a:p>
          </p:txBody>
        </p:sp>
      </p:grpSp>
      <p:sp>
        <p:nvSpPr>
          <p:cNvPr name="Freeform 6" id="6"/>
          <p:cNvSpPr/>
          <p:nvPr/>
        </p:nvSpPr>
        <p:spPr>
          <a:xfrm flipH="false" flipV="false" rot="-1625759">
            <a:off x="-3202056" y="-628278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14933568" y="-877420"/>
            <a:ext cx="9727319" cy="3106962"/>
          </a:xfrm>
          <a:custGeom>
            <a:avLst/>
            <a:gdLst/>
            <a:ahLst/>
            <a:cxnLst/>
            <a:rect r="r" b="b" t="t" l="l"/>
            <a:pathLst>
              <a:path h="3106962" w="9727319">
                <a:moveTo>
                  <a:pt x="0" y="0"/>
                </a:moveTo>
                <a:lnTo>
                  <a:pt x="9727319" y="0"/>
                </a:lnTo>
                <a:lnTo>
                  <a:pt x="9727319" y="3106961"/>
                </a:lnTo>
                <a:lnTo>
                  <a:pt x="0" y="31069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1290101">
            <a:off x="11133200" y="7505648"/>
            <a:ext cx="8923608" cy="7252460"/>
          </a:xfrm>
          <a:custGeom>
            <a:avLst/>
            <a:gdLst/>
            <a:ahLst/>
            <a:cxnLst/>
            <a:rect r="r" b="b" t="t" l="l"/>
            <a:pathLst>
              <a:path h="7252460" w="8923608">
                <a:moveTo>
                  <a:pt x="0" y="0"/>
                </a:moveTo>
                <a:lnTo>
                  <a:pt x="8923608" y="0"/>
                </a:lnTo>
                <a:lnTo>
                  <a:pt x="8923608" y="7252460"/>
                </a:lnTo>
                <a:lnTo>
                  <a:pt x="0" y="7252460"/>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9" id="9"/>
          <p:cNvSpPr/>
          <p:nvPr/>
        </p:nvSpPr>
        <p:spPr>
          <a:xfrm flipH="false" flipV="false" rot="0">
            <a:off x="7895304" y="9258300"/>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279221" y="728977"/>
            <a:ext cx="10198703"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UML DIAGRAMS</a:t>
            </a:r>
          </a:p>
        </p:txBody>
      </p:sp>
      <p:sp>
        <p:nvSpPr>
          <p:cNvPr name="TextBox 3" id="3"/>
          <p:cNvSpPr txBox="true"/>
          <p:nvPr/>
        </p:nvSpPr>
        <p:spPr>
          <a:xfrm rot="0">
            <a:off x="280073" y="2178153"/>
            <a:ext cx="17727854" cy="8420667"/>
          </a:xfrm>
          <a:prstGeom prst="rect">
            <a:avLst/>
          </a:prstGeom>
        </p:spPr>
        <p:txBody>
          <a:bodyPr anchor="t" rtlCol="false" tIns="0" lIns="0" bIns="0" rIns="0">
            <a:spAutoFit/>
          </a:bodyPr>
          <a:lstStyle/>
          <a:p>
            <a:pPr algn="l" marL="643279" indent="-321640" lvl="1">
              <a:lnSpc>
                <a:spcPts val="4767"/>
              </a:lnSpc>
              <a:buFont typeface="Arial"/>
              <a:buChar char="•"/>
            </a:pPr>
            <a:r>
              <a:rPr lang="en-US" sz="2979">
                <a:solidFill>
                  <a:srgbClr val="000000"/>
                </a:solidFill>
                <a:latin typeface="Times New Roman"/>
              </a:rPr>
              <a:t>Unified Modeling Language (UML) diagrams are a standard way to visually represent the design of a system. UML diagrams can be used to model the static structure of a system, the dynamic behavior of a system, and the interactions between different parts of a system.</a:t>
            </a:r>
          </a:p>
          <a:p>
            <a:pPr algn="l">
              <a:lnSpc>
                <a:spcPts val="4767"/>
              </a:lnSpc>
            </a:pPr>
          </a:p>
          <a:p>
            <a:pPr algn="l" marL="643279" indent="-321640" lvl="1">
              <a:lnSpc>
                <a:spcPts val="4767"/>
              </a:lnSpc>
              <a:buFont typeface="Arial"/>
              <a:buChar char="•"/>
            </a:pPr>
            <a:r>
              <a:rPr lang="en-US" sz="2979">
                <a:solidFill>
                  <a:srgbClr val="000000"/>
                </a:solidFill>
                <a:latin typeface="Times New Roman"/>
              </a:rPr>
              <a:t>It is a prominent visual modeling language used to create, visualize, specify, and record the behavior and structure of software systems and other systems. </a:t>
            </a:r>
          </a:p>
          <a:p>
            <a:pPr algn="l">
              <a:lnSpc>
                <a:spcPts val="4767"/>
              </a:lnSpc>
            </a:pPr>
          </a:p>
          <a:p>
            <a:pPr algn="l" marL="643279" indent="-321640" lvl="1">
              <a:lnSpc>
                <a:spcPts val="4767"/>
              </a:lnSpc>
              <a:buFont typeface="Arial"/>
              <a:buChar char="•"/>
            </a:pPr>
            <a:r>
              <a:rPr lang="en-US" sz="2979">
                <a:solidFill>
                  <a:srgbClr val="000000"/>
                </a:solidFill>
                <a:latin typeface="Times New Roman"/>
              </a:rPr>
              <a:t>Software engineers, system architects, and designers can develop visual models of systems with the help of a set of graphical notations provided by UML. </a:t>
            </a:r>
          </a:p>
          <a:p>
            <a:pPr algn="l">
              <a:lnSpc>
                <a:spcPts val="4767"/>
              </a:lnSpc>
            </a:pPr>
          </a:p>
          <a:p>
            <a:pPr algn="l" marL="643279" indent="-321640" lvl="1">
              <a:lnSpc>
                <a:spcPts val="4767"/>
              </a:lnSpc>
              <a:buFont typeface="Arial"/>
              <a:buChar char="•"/>
            </a:pPr>
            <a:r>
              <a:rPr lang="en-US" sz="2979">
                <a:solidFill>
                  <a:srgbClr val="000000"/>
                </a:solidFill>
                <a:latin typeface="Times New Roman"/>
              </a:rPr>
              <a:t>The main method for illustrating various system components is using UML diagrams. The visual model provided by UML enables stakeholders to clearly and concisely discuss, assess, and comprehend different system components. </a:t>
            </a:r>
          </a:p>
          <a:p>
            <a:pPr algn="l">
              <a:lnSpc>
                <a:spcPts val="4767"/>
              </a:lnSpc>
            </a:pPr>
          </a:p>
        </p:txBody>
      </p:sp>
      <p:sp>
        <p:nvSpPr>
          <p:cNvPr name="Freeform 4" id="4"/>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625759">
            <a:off x="-6029907" y="319044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8532740">
            <a:off x="-5991588" y="2962209"/>
            <a:ext cx="6729406" cy="5469172"/>
          </a:xfrm>
          <a:custGeom>
            <a:avLst/>
            <a:gdLst/>
            <a:ahLst/>
            <a:cxnLst/>
            <a:rect r="r" b="b" t="t" l="l"/>
            <a:pathLst>
              <a:path h="5469172" w="6729406">
                <a:moveTo>
                  <a:pt x="6729407" y="0"/>
                </a:moveTo>
                <a:lnTo>
                  <a:pt x="0" y="0"/>
                </a:lnTo>
                <a:lnTo>
                  <a:pt x="0" y="5469172"/>
                </a:lnTo>
                <a:lnTo>
                  <a:pt x="6729407" y="5469172"/>
                </a:lnTo>
                <a:lnTo>
                  <a:pt x="6729407"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638854" y="2122770"/>
            <a:ext cx="10492882" cy="6747233"/>
          </a:xfrm>
          <a:custGeom>
            <a:avLst/>
            <a:gdLst/>
            <a:ahLst/>
            <a:cxnLst/>
            <a:rect r="r" b="b" t="t" l="l"/>
            <a:pathLst>
              <a:path h="6747233" w="10492882">
                <a:moveTo>
                  <a:pt x="0" y="0"/>
                </a:moveTo>
                <a:lnTo>
                  <a:pt x="10492881" y="0"/>
                </a:lnTo>
                <a:lnTo>
                  <a:pt x="10492881" y="6747233"/>
                </a:lnTo>
                <a:lnTo>
                  <a:pt x="0" y="6747233"/>
                </a:lnTo>
                <a:lnTo>
                  <a:pt x="0" y="0"/>
                </a:lnTo>
                <a:close/>
              </a:path>
            </a:pathLst>
          </a:custGeom>
          <a:blipFill>
            <a:blip r:embed="rId4"/>
            <a:stretch>
              <a:fillRect l="-32661" t="-3561" r="-41021" b="-65251"/>
            </a:stretch>
          </a:blipFill>
          <a:ln w="38100" cap="sq">
            <a:solidFill>
              <a:srgbClr val="000000"/>
            </a:solidFill>
            <a:prstDash val="solid"/>
            <a:miter/>
          </a:ln>
        </p:spPr>
      </p:sp>
      <p:sp>
        <p:nvSpPr>
          <p:cNvPr name="TextBox 4" id="4"/>
          <p:cNvSpPr txBox="true"/>
          <p:nvPr/>
        </p:nvSpPr>
        <p:spPr>
          <a:xfrm rot="0">
            <a:off x="282605" y="2168756"/>
            <a:ext cx="7356249" cy="8118244"/>
          </a:xfrm>
          <a:prstGeom prst="rect">
            <a:avLst/>
          </a:prstGeom>
        </p:spPr>
        <p:txBody>
          <a:bodyPr anchor="t" rtlCol="false" tIns="0" lIns="0" bIns="0" rIns="0">
            <a:spAutoFit/>
          </a:bodyPr>
          <a:lstStyle/>
          <a:p>
            <a:pPr algn="l">
              <a:lnSpc>
                <a:spcPts val="3807"/>
              </a:lnSpc>
            </a:pPr>
            <a:r>
              <a:rPr lang="en-US" sz="2379">
                <a:solidFill>
                  <a:srgbClr val="000000"/>
                </a:solidFill>
                <a:latin typeface="Times New Roman"/>
              </a:rPr>
              <a:t>A sequence diagram is a type of UML (Unified Modeling Language) diagram used in software engineering. The description of the interaction based on the sequence diagram</a:t>
            </a:r>
          </a:p>
          <a:p>
            <a:pPr algn="l" marL="513743" indent="-256871" lvl="1">
              <a:lnSpc>
                <a:spcPts val="3807"/>
              </a:lnSpc>
              <a:buFont typeface="Arial"/>
              <a:buChar char="•"/>
            </a:pPr>
            <a:r>
              <a:rPr lang="en-US" sz="2379">
                <a:solidFill>
                  <a:srgbClr val="000000"/>
                </a:solidFill>
                <a:latin typeface="Times New Roman"/>
              </a:rPr>
              <a:t>The Employee enters a User ID and Password (1).</a:t>
            </a:r>
          </a:p>
          <a:p>
            <a:pPr algn="l" marL="513743" indent="-256871" lvl="1">
              <a:lnSpc>
                <a:spcPts val="3807"/>
              </a:lnSpc>
              <a:buFont typeface="Arial"/>
              <a:buChar char="•"/>
            </a:pPr>
            <a:r>
              <a:rPr lang="en-US" sz="2379">
                <a:solidFill>
                  <a:srgbClr val="000000"/>
                </a:solidFill>
                <a:latin typeface="Times New Roman"/>
              </a:rPr>
              <a:t>The Login component validates the User ID and Password (2).</a:t>
            </a:r>
          </a:p>
          <a:p>
            <a:pPr algn="l" marL="513743" indent="-256871" lvl="1">
              <a:lnSpc>
                <a:spcPts val="3807"/>
              </a:lnSpc>
              <a:buFont typeface="Arial"/>
              <a:buChar char="•"/>
            </a:pPr>
            <a:r>
              <a:rPr lang="en-US" sz="2379">
                <a:solidFill>
                  <a:srgbClr val="000000"/>
                </a:solidFill>
                <a:latin typeface="Times New Roman"/>
              </a:rPr>
              <a:t>The system checks the validation (3).</a:t>
            </a:r>
          </a:p>
          <a:p>
            <a:pPr algn="l" marL="513743" indent="-256871" lvl="1">
              <a:lnSpc>
                <a:spcPts val="3807"/>
              </a:lnSpc>
              <a:buFont typeface="Arial"/>
              <a:buChar char="•"/>
            </a:pPr>
            <a:r>
              <a:rPr lang="en-US" sz="2379">
                <a:solidFill>
                  <a:srgbClr val="000000"/>
                </a:solidFill>
                <a:latin typeface="Times New Roman"/>
              </a:rPr>
              <a:t>If the validation is successful (4), the system displays the Main Menu (5).</a:t>
            </a:r>
          </a:p>
          <a:p>
            <a:pPr algn="l" marL="513743" indent="-256871" lvl="1">
              <a:lnSpc>
                <a:spcPts val="3807"/>
              </a:lnSpc>
              <a:buFont typeface="Arial"/>
              <a:buChar char="•"/>
            </a:pPr>
            <a:r>
              <a:rPr lang="en-US" sz="2379">
                <a:solidFill>
                  <a:srgbClr val="000000"/>
                </a:solidFill>
                <a:latin typeface="Times New Roman"/>
              </a:rPr>
              <a:t>The Employee selects Attendance Upload (6).</a:t>
            </a:r>
          </a:p>
          <a:p>
            <a:pPr algn="l" marL="513743" indent="-256871" lvl="1">
              <a:lnSpc>
                <a:spcPts val="3807"/>
              </a:lnSpc>
              <a:buFont typeface="Arial"/>
              <a:buChar char="•"/>
            </a:pPr>
            <a:r>
              <a:rPr lang="en-US" sz="2379">
                <a:solidFill>
                  <a:srgbClr val="000000"/>
                </a:solidFill>
                <a:latin typeface="Times New Roman"/>
              </a:rPr>
              <a:t>The Attendance component uploads the attendance data (7).</a:t>
            </a:r>
          </a:p>
          <a:p>
            <a:pPr algn="l" marL="513743" indent="-256871" lvl="1">
              <a:lnSpc>
                <a:spcPts val="3807"/>
              </a:lnSpc>
              <a:buFont typeface="Arial"/>
              <a:buChar char="•"/>
            </a:pPr>
            <a:r>
              <a:rPr lang="en-US" sz="2379">
                <a:solidFill>
                  <a:srgbClr val="000000"/>
                </a:solidFill>
                <a:latin typeface="Times New Roman"/>
              </a:rPr>
              <a:t>The system checks the upload (8).</a:t>
            </a:r>
          </a:p>
          <a:p>
            <a:pPr algn="l" marL="513743" indent="-256871" lvl="1">
              <a:lnSpc>
                <a:spcPts val="3807"/>
              </a:lnSpc>
              <a:buFont typeface="Arial"/>
              <a:buChar char="•"/>
            </a:pPr>
            <a:r>
              <a:rPr lang="en-US" sz="2379">
                <a:solidFill>
                  <a:srgbClr val="000000"/>
                </a:solidFill>
                <a:latin typeface="Times New Roman"/>
              </a:rPr>
              <a:t>The system outputs a message (9), which could be a success or error message.</a:t>
            </a:r>
          </a:p>
          <a:p>
            <a:pPr algn="l">
              <a:lnSpc>
                <a:spcPts val="3807"/>
              </a:lnSpc>
            </a:pPr>
          </a:p>
        </p:txBody>
      </p:sp>
      <p:sp>
        <p:nvSpPr>
          <p:cNvPr name="TextBox 5" id="5"/>
          <p:cNvSpPr txBox="true"/>
          <p:nvPr/>
        </p:nvSpPr>
        <p:spPr>
          <a:xfrm rot="0">
            <a:off x="543315" y="541086"/>
            <a:ext cx="13079698"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SEQUENCE DIAGRAM-1</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8532740">
            <a:off x="-5991588" y="2962209"/>
            <a:ext cx="6729406" cy="5469172"/>
          </a:xfrm>
          <a:custGeom>
            <a:avLst/>
            <a:gdLst/>
            <a:ahLst/>
            <a:cxnLst/>
            <a:rect r="r" b="b" t="t" l="l"/>
            <a:pathLst>
              <a:path h="5469172" w="6729406">
                <a:moveTo>
                  <a:pt x="6729407" y="0"/>
                </a:moveTo>
                <a:lnTo>
                  <a:pt x="0" y="0"/>
                </a:lnTo>
                <a:lnTo>
                  <a:pt x="0" y="5469172"/>
                </a:lnTo>
                <a:lnTo>
                  <a:pt x="6729407" y="5469172"/>
                </a:lnTo>
                <a:lnTo>
                  <a:pt x="6729407"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649019" y="2395865"/>
            <a:ext cx="10457582" cy="6601861"/>
          </a:xfrm>
          <a:custGeom>
            <a:avLst/>
            <a:gdLst/>
            <a:ahLst/>
            <a:cxnLst/>
            <a:rect r="r" b="b" t="t" l="l"/>
            <a:pathLst>
              <a:path h="6601861" w="10457582">
                <a:moveTo>
                  <a:pt x="0" y="0"/>
                </a:moveTo>
                <a:lnTo>
                  <a:pt x="10457582" y="0"/>
                </a:lnTo>
                <a:lnTo>
                  <a:pt x="10457582" y="6601861"/>
                </a:lnTo>
                <a:lnTo>
                  <a:pt x="0" y="6601861"/>
                </a:lnTo>
                <a:lnTo>
                  <a:pt x="0" y="0"/>
                </a:lnTo>
                <a:close/>
              </a:path>
            </a:pathLst>
          </a:custGeom>
          <a:blipFill>
            <a:blip r:embed="rId4"/>
            <a:stretch>
              <a:fillRect l="-30127" t="-3819" r="-39827" b="-64440"/>
            </a:stretch>
          </a:blipFill>
          <a:ln w="38100" cap="sq">
            <a:solidFill>
              <a:srgbClr val="000000"/>
            </a:solidFill>
            <a:prstDash val="solid"/>
            <a:miter/>
          </a:ln>
        </p:spPr>
      </p:sp>
      <p:sp>
        <p:nvSpPr>
          <p:cNvPr name="TextBox 4" id="4"/>
          <p:cNvSpPr txBox="true"/>
          <p:nvPr/>
        </p:nvSpPr>
        <p:spPr>
          <a:xfrm rot="0">
            <a:off x="331406" y="2018340"/>
            <a:ext cx="7142326" cy="8158128"/>
          </a:xfrm>
          <a:prstGeom prst="rect">
            <a:avLst/>
          </a:prstGeom>
        </p:spPr>
        <p:txBody>
          <a:bodyPr anchor="t" rtlCol="false" tIns="0" lIns="0" bIns="0" rIns="0">
            <a:spAutoFit/>
          </a:bodyPr>
          <a:lstStyle/>
          <a:p>
            <a:pPr algn="l">
              <a:lnSpc>
                <a:spcPts val="4287"/>
              </a:lnSpc>
            </a:pPr>
            <a:r>
              <a:rPr lang="en-US" sz="2679">
                <a:solidFill>
                  <a:srgbClr val="000000"/>
                </a:solidFill>
                <a:latin typeface="Times New Roman"/>
              </a:rPr>
              <a:t>1. The system starts with a login sequence diagram.</a:t>
            </a:r>
          </a:p>
          <a:p>
            <a:pPr algn="l">
              <a:lnSpc>
                <a:spcPts val="4287"/>
              </a:lnSpc>
            </a:pPr>
            <a:r>
              <a:rPr lang="en-US" sz="2679">
                <a:solidFill>
                  <a:srgbClr val="000000"/>
                </a:solidFill>
                <a:latin typeface="Times New Roman"/>
              </a:rPr>
              <a:t>2. The user enters their ID and password.</a:t>
            </a:r>
          </a:p>
          <a:p>
            <a:pPr algn="l">
              <a:lnSpc>
                <a:spcPts val="4287"/>
              </a:lnSpc>
            </a:pPr>
            <a:r>
              <a:rPr lang="en-US" sz="2679">
                <a:solidFill>
                  <a:srgbClr val="000000"/>
                </a:solidFill>
                <a:latin typeface="Times New Roman"/>
              </a:rPr>
              <a:t>3. The system validates the login credentials.</a:t>
            </a:r>
          </a:p>
          <a:p>
            <a:pPr algn="l">
              <a:lnSpc>
                <a:spcPts val="4287"/>
              </a:lnSpc>
            </a:pPr>
            <a:r>
              <a:rPr lang="en-US" sz="2679">
                <a:solidFill>
                  <a:srgbClr val="000000"/>
                </a:solidFill>
                <a:latin typeface="Times New Roman"/>
              </a:rPr>
              <a:t>4. If the credentials are valid, the system proceeds to the Main Menu.</a:t>
            </a:r>
          </a:p>
          <a:p>
            <a:pPr algn="l">
              <a:lnSpc>
                <a:spcPts val="4287"/>
              </a:lnSpc>
            </a:pPr>
            <a:r>
              <a:rPr lang="en-US" sz="2679">
                <a:solidFill>
                  <a:srgbClr val="000000"/>
                </a:solidFill>
                <a:latin typeface="Times New Roman"/>
              </a:rPr>
              <a:t>5. From the Main Menu, the user can select the Timetable Menu.</a:t>
            </a:r>
          </a:p>
          <a:p>
            <a:pPr algn="l">
              <a:lnSpc>
                <a:spcPts val="4287"/>
              </a:lnSpc>
            </a:pPr>
            <a:r>
              <a:rPr lang="en-US" sz="2679">
                <a:solidFill>
                  <a:srgbClr val="000000"/>
                </a:solidFill>
                <a:latin typeface="Times New Roman"/>
              </a:rPr>
              <a:t>6. The Timetable Menu shows the user a “Check Availability of Faculty” option.</a:t>
            </a:r>
          </a:p>
          <a:p>
            <a:pPr algn="l">
              <a:lnSpc>
                <a:spcPts val="4287"/>
              </a:lnSpc>
            </a:pPr>
            <a:r>
              <a:rPr lang="en-US" sz="2679">
                <a:solidFill>
                  <a:srgbClr val="000000"/>
                </a:solidFill>
                <a:latin typeface="Times New Roman"/>
              </a:rPr>
              <a:t>7. When the user selects this option, the system checks the database for faculty availability.</a:t>
            </a:r>
          </a:p>
          <a:p>
            <a:pPr algn="l">
              <a:lnSpc>
                <a:spcPts val="4287"/>
              </a:lnSpc>
            </a:pPr>
            <a:r>
              <a:rPr lang="en-US" sz="2679">
                <a:solidFill>
                  <a:srgbClr val="000000"/>
                </a:solidFill>
                <a:latin typeface="Times New Roman"/>
              </a:rPr>
              <a:t>8. The system then validates this information.</a:t>
            </a:r>
          </a:p>
          <a:p>
            <a:pPr algn="l">
              <a:lnSpc>
                <a:spcPts val="4287"/>
              </a:lnSpc>
            </a:pPr>
            <a:r>
              <a:rPr lang="en-US" sz="2679">
                <a:solidFill>
                  <a:srgbClr val="000000"/>
                </a:solidFill>
                <a:latin typeface="Times New Roman"/>
              </a:rPr>
              <a:t>9. The system outputs the results to the user. </a:t>
            </a:r>
          </a:p>
          <a:p>
            <a:pPr algn="l">
              <a:lnSpc>
                <a:spcPts val="4287"/>
              </a:lnSpc>
            </a:pPr>
          </a:p>
        </p:txBody>
      </p:sp>
      <p:sp>
        <p:nvSpPr>
          <p:cNvPr name="TextBox 5" id="5"/>
          <p:cNvSpPr txBox="true"/>
          <p:nvPr/>
        </p:nvSpPr>
        <p:spPr>
          <a:xfrm rot="0">
            <a:off x="453842" y="541086"/>
            <a:ext cx="13079698"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SEQUENCE DIAGRAM-2</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8532740">
            <a:off x="-5991588" y="2962209"/>
            <a:ext cx="6729406" cy="5469172"/>
          </a:xfrm>
          <a:custGeom>
            <a:avLst/>
            <a:gdLst/>
            <a:ahLst/>
            <a:cxnLst/>
            <a:rect r="r" b="b" t="t" l="l"/>
            <a:pathLst>
              <a:path h="5469172" w="6729406">
                <a:moveTo>
                  <a:pt x="6729407" y="0"/>
                </a:moveTo>
                <a:lnTo>
                  <a:pt x="0" y="0"/>
                </a:lnTo>
                <a:lnTo>
                  <a:pt x="0" y="5469172"/>
                </a:lnTo>
                <a:lnTo>
                  <a:pt x="6729407" y="5469172"/>
                </a:lnTo>
                <a:lnTo>
                  <a:pt x="6729407"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365466" y="1763052"/>
            <a:ext cx="11557067" cy="7495248"/>
          </a:xfrm>
          <a:custGeom>
            <a:avLst/>
            <a:gdLst/>
            <a:ahLst/>
            <a:cxnLst/>
            <a:rect r="r" b="b" t="t" l="l"/>
            <a:pathLst>
              <a:path h="7495248" w="11557067">
                <a:moveTo>
                  <a:pt x="0" y="0"/>
                </a:moveTo>
                <a:lnTo>
                  <a:pt x="11557068" y="0"/>
                </a:lnTo>
                <a:lnTo>
                  <a:pt x="11557068" y="7495248"/>
                </a:lnTo>
                <a:lnTo>
                  <a:pt x="0" y="7495248"/>
                </a:lnTo>
                <a:lnTo>
                  <a:pt x="0" y="0"/>
                </a:lnTo>
                <a:close/>
              </a:path>
            </a:pathLst>
          </a:custGeom>
          <a:blipFill>
            <a:blip r:embed="rId4"/>
            <a:stretch>
              <a:fillRect l="-39813" t="-3675" r="-29562" b="-59551"/>
            </a:stretch>
          </a:blipFill>
          <a:ln w="38100" cap="sq">
            <a:solidFill>
              <a:srgbClr val="000000"/>
            </a:solidFill>
            <a:prstDash val="solid"/>
            <a:miter/>
          </a:ln>
        </p:spPr>
      </p:sp>
      <p:sp>
        <p:nvSpPr>
          <p:cNvPr name="TextBox 4" id="4"/>
          <p:cNvSpPr txBox="true"/>
          <p:nvPr/>
        </p:nvSpPr>
        <p:spPr>
          <a:xfrm rot="0">
            <a:off x="1547395" y="346381"/>
            <a:ext cx="13079698"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SEQUENCE DIAGRAM-3</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32135" y="917669"/>
            <a:ext cx="11339643" cy="1127741"/>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ABSTRACT</a:t>
            </a:r>
          </a:p>
        </p:txBody>
      </p:sp>
      <p:grpSp>
        <p:nvGrpSpPr>
          <p:cNvPr name="Group 3" id="3"/>
          <p:cNvGrpSpPr/>
          <p:nvPr/>
        </p:nvGrpSpPr>
        <p:grpSpPr>
          <a:xfrm rot="0">
            <a:off x="0" y="2045410"/>
            <a:ext cx="18080691" cy="7809237"/>
            <a:chOff x="0" y="0"/>
            <a:chExt cx="866649" cy="374315"/>
          </a:xfrm>
        </p:grpSpPr>
        <p:sp>
          <p:nvSpPr>
            <p:cNvPr name="Freeform 4" id="4"/>
            <p:cNvSpPr/>
            <p:nvPr/>
          </p:nvSpPr>
          <p:spPr>
            <a:xfrm flipH="false" flipV="false" rot="0">
              <a:off x="0" y="0"/>
              <a:ext cx="866649" cy="374315"/>
            </a:xfrm>
            <a:custGeom>
              <a:avLst/>
              <a:gdLst/>
              <a:ahLst/>
              <a:cxnLst/>
              <a:rect r="r" b="b" t="t" l="l"/>
              <a:pathLst>
                <a:path h="374315" w="866649">
                  <a:moveTo>
                    <a:pt x="0" y="0"/>
                  </a:moveTo>
                  <a:lnTo>
                    <a:pt x="866649" y="0"/>
                  </a:lnTo>
                  <a:lnTo>
                    <a:pt x="866649" y="374315"/>
                  </a:lnTo>
                  <a:lnTo>
                    <a:pt x="0" y="374315"/>
                  </a:lnTo>
                  <a:close/>
                </a:path>
              </a:pathLst>
            </a:custGeom>
            <a:solidFill>
              <a:srgbClr val="000000">
                <a:alpha val="0"/>
              </a:srgbClr>
            </a:solidFill>
            <a:ln cap="sq">
              <a:noFill/>
              <a:prstDash val="solid"/>
              <a:miter/>
            </a:ln>
          </p:spPr>
        </p:sp>
        <p:sp>
          <p:nvSpPr>
            <p:cNvPr name="TextBox 5" id="5"/>
            <p:cNvSpPr txBox="true"/>
            <p:nvPr/>
          </p:nvSpPr>
          <p:spPr>
            <a:xfrm>
              <a:off x="0" y="-219075"/>
              <a:ext cx="866649" cy="593390"/>
            </a:xfrm>
            <a:prstGeom prst="rect">
              <a:avLst/>
            </a:prstGeom>
          </p:spPr>
          <p:txBody>
            <a:bodyPr anchor="ctr" rtlCol="false" tIns="25538" lIns="25538" bIns="25538" rIns="25538"/>
            <a:lstStyle/>
            <a:p>
              <a:pPr algn="just" marL="734050" indent="-367025" lvl="1">
                <a:lnSpc>
                  <a:spcPts val="5643"/>
                </a:lnSpc>
                <a:buAutoNum type="arabicPeriod" startAt="1"/>
              </a:pPr>
              <a:r>
                <a:rPr lang="en-US" sz="3399">
                  <a:solidFill>
                    <a:srgbClr val="000000"/>
                  </a:solidFill>
                  <a:latin typeface="Times New Roman"/>
                </a:rPr>
                <a:t>The College Information Management System (CIMS) is a project designed to streamline the maintenance of college information through a user-friendly web-based platform. It aims to solve issues such as scattered data and slow access present in manual systems.</a:t>
              </a:r>
            </a:p>
            <a:p>
              <a:pPr algn="just" marL="734050" indent="-367025" lvl="1">
                <a:lnSpc>
                  <a:spcPts val="5643"/>
                </a:lnSpc>
                <a:buAutoNum type="arabicPeriod" startAt="1"/>
              </a:pPr>
              <a:r>
                <a:rPr lang="en-US" sz="3399">
                  <a:solidFill>
                    <a:srgbClr val="000000"/>
                  </a:solidFill>
                  <a:latin typeface="Times New Roman"/>
                </a:rPr>
                <a:t>The main problems addressed by CIMS include inefficiencies in existing manual college information systems, such as scattered data and slow access. These problems make it difficult to manage the increasing volume of college information efficiently.</a:t>
              </a:r>
            </a:p>
            <a:p>
              <a:pPr algn="just" marL="734050" indent="-367025" lvl="1">
                <a:lnSpc>
                  <a:spcPts val="5643"/>
                </a:lnSpc>
                <a:buAutoNum type="arabicPeriod" startAt="1"/>
              </a:pPr>
              <a:r>
                <a:rPr lang="en-US" sz="3399">
                  <a:solidFill>
                    <a:srgbClr val="000000"/>
                  </a:solidFill>
                  <a:latin typeface="Times New Roman"/>
                </a:rPr>
                <a:t>The proposed CIMS provides a centralized solution for managing college records, attendance, and academic resources, thus improving efficiency and accessibility compared to existing manual systems.</a:t>
              </a:r>
            </a:p>
          </p:txBody>
        </p:sp>
      </p:grpSp>
      <p:sp>
        <p:nvSpPr>
          <p:cNvPr name="Freeform 6" id="6"/>
          <p:cNvSpPr/>
          <p:nvPr/>
        </p:nvSpPr>
        <p:spPr>
          <a:xfrm flipH="false" flipV="false" rot="-1625759">
            <a:off x="9350784" y="-5012036"/>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7801203" y="9525838"/>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68576" y="541086"/>
            <a:ext cx="13862577"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SEQUENCE DIAGRAM -3</a:t>
            </a:r>
          </a:p>
        </p:txBody>
      </p:sp>
      <p:sp>
        <p:nvSpPr>
          <p:cNvPr name="TextBox 3" id="3"/>
          <p:cNvSpPr txBox="true"/>
          <p:nvPr/>
        </p:nvSpPr>
        <p:spPr>
          <a:xfrm rot="0">
            <a:off x="372255" y="1692506"/>
            <a:ext cx="18181924" cy="8594494"/>
          </a:xfrm>
          <a:prstGeom prst="rect">
            <a:avLst/>
          </a:prstGeom>
        </p:spPr>
        <p:txBody>
          <a:bodyPr anchor="t" rtlCol="false" tIns="0" lIns="0" bIns="0" rIns="0">
            <a:spAutoFit/>
          </a:bodyPr>
          <a:lstStyle/>
          <a:p>
            <a:pPr algn="l">
              <a:lnSpc>
                <a:spcPts val="3807"/>
              </a:lnSpc>
            </a:pPr>
          </a:p>
          <a:p>
            <a:pPr algn="l">
              <a:lnSpc>
                <a:spcPts val="3807"/>
              </a:lnSpc>
            </a:pPr>
            <a:r>
              <a:rPr lang="en-US" sz="2379">
                <a:solidFill>
                  <a:srgbClr val="000000"/>
                </a:solidFill>
                <a:latin typeface="Times New Roman"/>
              </a:rPr>
              <a:t>1. The system starts with the start entity, which initiates the interaction.</a:t>
            </a:r>
          </a:p>
          <a:p>
            <a:pPr algn="l">
              <a:lnSpc>
                <a:spcPts val="3807"/>
              </a:lnSpc>
            </a:pPr>
            <a:r>
              <a:rPr lang="en-US" sz="2379">
                <a:solidFill>
                  <a:srgbClr val="000000"/>
                </a:solidFill>
                <a:latin typeface="Times New Roman"/>
              </a:rPr>
              <a:t>2. The start entity sends a message to the Login entity.</a:t>
            </a:r>
          </a:p>
          <a:p>
            <a:pPr algn="l">
              <a:lnSpc>
                <a:spcPts val="3807"/>
              </a:lnSpc>
            </a:pPr>
            <a:r>
              <a:rPr lang="en-US" sz="2379">
                <a:solidFill>
                  <a:srgbClr val="000000"/>
                </a:solidFill>
                <a:latin typeface="Times New Roman"/>
              </a:rPr>
              <a:t>3. The Login entity then sends a message to the User ID and Password entities. Presumably, this would prompt the student to enter their login credentials.</a:t>
            </a:r>
          </a:p>
          <a:p>
            <a:pPr algn="l">
              <a:lnSpc>
                <a:spcPts val="3807"/>
              </a:lnSpc>
            </a:pPr>
            <a:r>
              <a:rPr lang="en-US" sz="2379">
                <a:solidFill>
                  <a:srgbClr val="000000"/>
                </a:solidFill>
                <a:latin typeface="Times New Roman"/>
              </a:rPr>
              <a:t>4. Once the User ID and Password entities receive the login credentials, they most likely send a message back to the Login entity.</a:t>
            </a:r>
          </a:p>
          <a:p>
            <a:pPr algn="l">
              <a:lnSpc>
                <a:spcPts val="3807"/>
              </a:lnSpc>
            </a:pPr>
            <a:r>
              <a:rPr lang="en-US" sz="2379">
                <a:solidFill>
                  <a:srgbClr val="000000"/>
                </a:solidFill>
                <a:latin typeface="Times New Roman"/>
              </a:rPr>
              <a:t>5. The Login entity then sends a message to the Validation entity, which would verify the login credentials against a database.</a:t>
            </a:r>
          </a:p>
          <a:p>
            <a:pPr algn="l">
              <a:lnSpc>
                <a:spcPts val="3807"/>
              </a:lnSpc>
            </a:pPr>
            <a:r>
              <a:rPr lang="en-US" sz="2379">
                <a:solidFill>
                  <a:srgbClr val="000000"/>
                </a:solidFill>
                <a:latin typeface="Times New Roman"/>
              </a:rPr>
              <a:t>6. If the credentials are valid, the Validation entity would send a message back to the Login entity.</a:t>
            </a:r>
          </a:p>
          <a:p>
            <a:pPr algn="l">
              <a:lnSpc>
                <a:spcPts val="3807"/>
              </a:lnSpc>
            </a:pPr>
            <a:r>
              <a:rPr lang="en-US" sz="2379">
                <a:solidFill>
                  <a:srgbClr val="000000"/>
                </a:solidFill>
                <a:latin typeface="Times New Roman"/>
              </a:rPr>
              <a:t>7. The Login entity would then send a message to the Main Menu entity. </a:t>
            </a:r>
          </a:p>
          <a:p>
            <a:pPr algn="l">
              <a:lnSpc>
                <a:spcPts val="3807"/>
              </a:lnSpc>
            </a:pPr>
            <a:r>
              <a:rPr lang="en-US" sz="2379">
                <a:solidFill>
                  <a:srgbClr val="000000"/>
                </a:solidFill>
                <a:latin typeface="Times New Roman"/>
              </a:rPr>
              <a:t>8. The Main Menu entity would then likely provide the student with a menu of options such as “Past Papers”.</a:t>
            </a:r>
          </a:p>
          <a:p>
            <a:pPr algn="l">
              <a:lnSpc>
                <a:spcPts val="3807"/>
              </a:lnSpc>
            </a:pPr>
            <a:r>
              <a:rPr lang="en-US" sz="2379">
                <a:solidFill>
                  <a:srgbClr val="000000"/>
                </a:solidFill>
                <a:latin typeface="Times New Roman"/>
              </a:rPr>
              <a:t>9. If the student selects “Past Papers”, the Main Menu entity would send a message to the Select Question Paper entity.</a:t>
            </a:r>
          </a:p>
          <a:p>
            <a:pPr algn="l">
              <a:lnSpc>
                <a:spcPts val="3807"/>
              </a:lnSpc>
            </a:pPr>
            <a:r>
              <a:rPr lang="en-US" sz="2379">
                <a:solidFill>
                  <a:srgbClr val="000000"/>
                </a:solidFill>
                <a:latin typeface="Times New Roman"/>
              </a:rPr>
              <a:t>10. The Select Question Paper entity would most likely then allow the student to select the paper they are interested in based on course or subject.</a:t>
            </a:r>
          </a:p>
          <a:p>
            <a:pPr algn="l">
              <a:lnSpc>
                <a:spcPts val="3807"/>
              </a:lnSpc>
            </a:pPr>
            <a:r>
              <a:rPr lang="en-US" sz="2379">
                <a:solidFill>
                  <a:srgbClr val="000000"/>
                </a:solidFill>
                <a:latin typeface="Times New Roman"/>
              </a:rPr>
              <a:t>11. Once the student selects the paper, the Select Question Paper entity would send a message to the Database entity to retrieve the paper.</a:t>
            </a:r>
          </a:p>
          <a:p>
            <a:pPr algn="l">
              <a:lnSpc>
                <a:spcPts val="3807"/>
              </a:lnSpc>
            </a:pPr>
            <a:r>
              <a:rPr lang="en-US" sz="2379">
                <a:solidFill>
                  <a:srgbClr val="000000"/>
                </a:solidFill>
                <a:latin typeface="Times New Roman"/>
              </a:rPr>
              <a:t>12. The Database entity would then send the question paper back to the Select Question Paper entity.</a:t>
            </a:r>
          </a:p>
          <a:p>
            <a:pPr algn="l">
              <a:lnSpc>
                <a:spcPts val="3807"/>
              </a:lnSpc>
            </a:pPr>
            <a:r>
              <a:rPr lang="en-US" sz="2379">
                <a:solidFill>
                  <a:srgbClr val="000000"/>
                </a:solidFill>
                <a:latin typeface="Times New Roman"/>
              </a:rPr>
              <a:t>13. The Select Question Paper entity would then send the question paper to the Output entity, which would display the paper to the student.</a:t>
            </a:r>
          </a:p>
          <a:p>
            <a:pPr algn="l">
              <a:lnSpc>
                <a:spcPts val="3807"/>
              </a:lnSpc>
            </a:pPr>
          </a:p>
          <a:p>
            <a:pPr algn="l">
              <a:lnSpc>
                <a:spcPts val="3807"/>
              </a:lnSpc>
            </a:pPr>
          </a:p>
        </p:txBody>
      </p:sp>
      <p:sp>
        <p:nvSpPr>
          <p:cNvPr name="Freeform 4" id="4"/>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625759">
            <a:off x="-7219883" y="76335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8532740">
            <a:off x="-5991588" y="2962209"/>
            <a:ext cx="6729406" cy="5469172"/>
          </a:xfrm>
          <a:custGeom>
            <a:avLst/>
            <a:gdLst/>
            <a:ahLst/>
            <a:cxnLst/>
            <a:rect r="r" b="b" t="t" l="l"/>
            <a:pathLst>
              <a:path h="5469172" w="6729406">
                <a:moveTo>
                  <a:pt x="6729407" y="0"/>
                </a:moveTo>
                <a:lnTo>
                  <a:pt x="0" y="0"/>
                </a:lnTo>
                <a:lnTo>
                  <a:pt x="0" y="5469172"/>
                </a:lnTo>
                <a:lnTo>
                  <a:pt x="6729407" y="5469172"/>
                </a:lnTo>
                <a:lnTo>
                  <a:pt x="6729407"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340827" y="1773456"/>
            <a:ext cx="9817937" cy="7846679"/>
          </a:xfrm>
          <a:custGeom>
            <a:avLst/>
            <a:gdLst/>
            <a:ahLst/>
            <a:cxnLst/>
            <a:rect r="r" b="b" t="t" l="l"/>
            <a:pathLst>
              <a:path h="7846679" w="9817937">
                <a:moveTo>
                  <a:pt x="0" y="0"/>
                </a:moveTo>
                <a:lnTo>
                  <a:pt x="9817937" y="0"/>
                </a:lnTo>
                <a:lnTo>
                  <a:pt x="9817937" y="7846679"/>
                </a:lnTo>
                <a:lnTo>
                  <a:pt x="0" y="7846679"/>
                </a:lnTo>
                <a:lnTo>
                  <a:pt x="0" y="0"/>
                </a:lnTo>
                <a:close/>
              </a:path>
            </a:pathLst>
          </a:custGeom>
          <a:blipFill>
            <a:blip r:embed="rId4"/>
            <a:stretch>
              <a:fillRect l="0" t="0" r="0" b="0"/>
            </a:stretch>
          </a:blipFill>
          <a:ln w="38100" cap="sq">
            <a:solidFill>
              <a:srgbClr val="000000"/>
            </a:solidFill>
            <a:prstDash val="solid"/>
            <a:miter/>
          </a:ln>
        </p:spPr>
      </p:sp>
      <p:sp>
        <p:nvSpPr>
          <p:cNvPr name="TextBox 4" id="4"/>
          <p:cNvSpPr txBox="true"/>
          <p:nvPr/>
        </p:nvSpPr>
        <p:spPr>
          <a:xfrm rot="0">
            <a:off x="268776" y="1821909"/>
            <a:ext cx="7893318" cy="9608129"/>
          </a:xfrm>
          <a:prstGeom prst="rect">
            <a:avLst/>
          </a:prstGeom>
        </p:spPr>
        <p:txBody>
          <a:bodyPr anchor="t" rtlCol="false" tIns="0" lIns="0" bIns="0" rIns="0">
            <a:spAutoFit/>
          </a:bodyPr>
          <a:lstStyle/>
          <a:p>
            <a:pPr algn="l">
              <a:lnSpc>
                <a:spcPts val="3981"/>
              </a:lnSpc>
            </a:pPr>
            <a:r>
              <a:rPr lang="en-US" sz="2488">
                <a:solidFill>
                  <a:srgbClr val="000000"/>
                </a:solidFill>
                <a:latin typeface="Times New Roman Bold"/>
              </a:rPr>
              <a:t>Activities</a:t>
            </a:r>
            <a:r>
              <a:rPr lang="en-US" sz="2488">
                <a:solidFill>
                  <a:srgbClr val="000000"/>
                </a:solidFill>
                <a:latin typeface="Times New Roman"/>
              </a:rPr>
              <a:t>:</a:t>
            </a:r>
          </a:p>
          <a:p>
            <a:pPr algn="l" marL="537288" indent="-268644" lvl="1">
              <a:lnSpc>
                <a:spcPts val="3981"/>
              </a:lnSpc>
              <a:buAutoNum type="arabicPeriod" startAt="1"/>
            </a:pPr>
            <a:r>
              <a:rPr lang="en-US" sz="2488">
                <a:solidFill>
                  <a:srgbClr val="000000"/>
                </a:solidFill>
                <a:latin typeface="Times New Roman"/>
              </a:rPr>
              <a:t>Login : This activity represents the core function of the diagram, indicated by the thicker line.</a:t>
            </a:r>
          </a:p>
          <a:p>
            <a:pPr algn="l" marL="537288" indent="-268644" lvl="1">
              <a:lnSpc>
                <a:spcPts val="3981"/>
              </a:lnSpc>
              <a:buFont typeface="Arial"/>
              <a:buChar char="•"/>
            </a:pPr>
            <a:r>
              <a:rPr lang="en-US" sz="2488">
                <a:solidFill>
                  <a:srgbClr val="000000"/>
                </a:solidFill>
                <a:latin typeface="Times New Roman"/>
              </a:rPr>
              <a:t>The user enters their login ID and password.</a:t>
            </a:r>
          </a:p>
          <a:p>
            <a:pPr algn="l" marL="537288" indent="-268644" lvl="1">
              <a:lnSpc>
                <a:spcPts val="3981"/>
              </a:lnSpc>
              <a:buFont typeface="Arial"/>
              <a:buChar char="•"/>
            </a:pPr>
            <a:r>
              <a:rPr lang="en-US" sz="2488">
                <a:solidFill>
                  <a:srgbClr val="000000"/>
                </a:solidFill>
                <a:latin typeface="Times New Roman"/>
              </a:rPr>
              <a:t>The system validates the login credentials (not shown in detail).</a:t>
            </a:r>
          </a:p>
          <a:p>
            <a:pPr algn="l">
              <a:lnSpc>
                <a:spcPts val="3981"/>
              </a:lnSpc>
            </a:pPr>
            <a:r>
              <a:rPr lang="en-US" sz="2488">
                <a:solidFill>
                  <a:srgbClr val="000000"/>
                </a:solidFill>
                <a:latin typeface="Times New Roman Bold"/>
              </a:rPr>
              <a:t>Decision</a:t>
            </a:r>
            <a:r>
              <a:rPr lang="en-US" sz="2488">
                <a:solidFill>
                  <a:srgbClr val="000000"/>
                </a:solidFill>
                <a:latin typeface="Times New Roman"/>
              </a:rPr>
              <a:t> </a:t>
            </a:r>
            <a:r>
              <a:rPr lang="en-US" sz="2488">
                <a:solidFill>
                  <a:srgbClr val="000000"/>
                </a:solidFill>
                <a:latin typeface="Times New Roman Bold"/>
              </a:rPr>
              <a:t>Point</a:t>
            </a:r>
            <a:r>
              <a:rPr lang="en-US" sz="2488">
                <a:solidFill>
                  <a:srgbClr val="000000"/>
                </a:solidFill>
                <a:latin typeface="Times New Roman"/>
              </a:rPr>
              <a:t>:</a:t>
            </a:r>
          </a:p>
          <a:p>
            <a:pPr algn="l">
              <a:lnSpc>
                <a:spcPts val="3981"/>
              </a:lnSpc>
            </a:pPr>
            <a:r>
              <a:rPr lang="en-US" sz="2488">
                <a:solidFill>
                  <a:srgbClr val="000000"/>
                </a:solidFill>
                <a:latin typeface="Times New Roman"/>
              </a:rPr>
              <a:t>After validating the credentials, the system checks if they are valid.</a:t>
            </a:r>
          </a:p>
          <a:p>
            <a:pPr algn="l" marL="537288" indent="-268644" lvl="1">
              <a:lnSpc>
                <a:spcPts val="3981"/>
              </a:lnSpc>
              <a:buFont typeface="Arial"/>
              <a:buChar char="•"/>
            </a:pPr>
            <a:r>
              <a:rPr lang="en-US" sz="2488">
                <a:solidFill>
                  <a:srgbClr val="000000"/>
                </a:solidFill>
                <a:latin typeface="Times New Roman"/>
              </a:rPr>
              <a:t>If the credentials are valid (Yes branch), the system logs the user in successfully (shown as a single horizontal line).</a:t>
            </a:r>
          </a:p>
          <a:p>
            <a:pPr algn="l" marL="537288" indent="-268644" lvl="1">
              <a:lnSpc>
                <a:spcPts val="3981"/>
              </a:lnSpc>
              <a:buFont typeface="Arial"/>
              <a:buChar char="•"/>
            </a:pPr>
            <a:r>
              <a:rPr lang="en-US" sz="2488">
                <a:solidFill>
                  <a:srgbClr val="000000"/>
                </a:solidFill>
                <a:latin typeface="Times New Roman"/>
              </a:rPr>
              <a:t>If the credentials are invalid (No branch), an error message is displayed (shown as a rectangle with rounded corners), likely prompting the user to re-enter their credentials.</a:t>
            </a:r>
          </a:p>
          <a:p>
            <a:pPr algn="l">
              <a:lnSpc>
                <a:spcPts val="3981"/>
              </a:lnSpc>
            </a:pPr>
          </a:p>
          <a:p>
            <a:pPr algn="l">
              <a:lnSpc>
                <a:spcPts val="3981"/>
              </a:lnSpc>
            </a:pPr>
          </a:p>
          <a:p>
            <a:pPr algn="l">
              <a:lnSpc>
                <a:spcPts val="3981"/>
              </a:lnSpc>
            </a:pPr>
          </a:p>
        </p:txBody>
      </p:sp>
      <p:sp>
        <p:nvSpPr>
          <p:cNvPr name="TextBox 5" id="5"/>
          <p:cNvSpPr txBox="true"/>
          <p:nvPr/>
        </p:nvSpPr>
        <p:spPr>
          <a:xfrm rot="0">
            <a:off x="453842" y="541086"/>
            <a:ext cx="13079698"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ACTIVITY DIAGRAM-1</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8532740">
            <a:off x="-5991588" y="2962209"/>
            <a:ext cx="6729406" cy="5469172"/>
          </a:xfrm>
          <a:custGeom>
            <a:avLst/>
            <a:gdLst/>
            <a:ahLst/>
            <a:cxnLst/>
            <a:rect r="r" b="b" t="t" l="l"/>
            <a:pathLst>
              <a:path h="5469172" w="6729406">
                <a:moveTo>
                  <a:pt x="6729407" y="0"/>
                </a:moveTo>
                <a:lnTo>
                  <a:pt x="0" y="0"/>
                </a:lnTo>
                <a:lnTo>
                  <a:pt x="0" y="5469172"/>
                </a:lnTo>
                <a:lnTo>
                  <a:pt x="6729407" y="5469172"/>
                </a:lnTo>
                <a:lnTo>
                  <a:pt x="6729407"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824771" y="1786477"/>
            <a:ext cx="8152210" cy="8133103"/>
          </a:xfrm>
          <a:custGeom>
            <a:avLst/>
            <a:gdLst/>
            <a:ahLst/>
            <a:cxnLst/>
            <a:rect r="r" b="b" t="t" l="l"/>
            <a:pathLst>
              <a:path h="8133103" w="8152210">
                <a:moveTo>
                  <a:pt x="0" y="0"/>
                </a:moveTo>
                <a:lnTo>
                  <a:pt x="8152210" y="0"/>
                </a:lnTo>
                <a:lnTo>
                  <a:pt x="8152210" y="8133103"/>
                </a:lnTo>
                <a:lnTo>
                  <a:pt x="0" y="8133103"/>
                </a:lnTo>
                <a:lnTo>
                  <a:pt x="0" y="0"/>
                </a:lnTo>
                <a:close/>
              </a:path>
            </a:pathLst>
          </a:custGeom>
          <a:blipFill>
            <a:blip r:embed="rId4"/>
            <a:stretch>
              <a:fillRect l="0" t="0" r="0" b="0"/>
            </a:stretch>
          </a:blipFill>
          <a:ln w="38100" cap="sq">
            <a:solidFill>
              <a:srgbClr val="000000"/>
            </a:solidFill>
            <a:prstDash val="solid"/>
            <a:miter/>
          </a:ln>
        </p:spPr>
      </p:sp>
      <p:sp>
        <p:nvSpPr>
          <p:cNvPr name="TextBox 4" id="4"/>
          <p:cNvSpPr txBox="true"/>
          <p:nvPr/>
        </p:nvSpPr>
        <p:spPr>
          <a:xfrm rot="0">
            <a:off x="453842" y="541086"/>
            <a:ext cx="13079698"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ACTIVITY DIAGRAM-2</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78179" y="152400"/>
            <a:ext cx="13862577"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ACTIVITY DIAGRAM -2</a:t>
            </a:r>
          </a:p>
        </p:txBody>
      </p:sp>
      <p:sp>
        <p:nvSpPr>
          <p:cNvPr name="TextBox 3" id="3"/>
          <p:cNvSpPr txBox="true"/>
          <p:nvPr/>
        </p:nvSpPr>
        <p:spPr>
          <a:xfrm rot="0">
            <a:off x="590288" y="1778673"/>
            <a:ext cx="17446018" cy="8158128"/>
          </a:xfrm>
          <a:prstGeom prst="rect">
            <a:avLst/>
          </a:prstGeom>
        </p:spPr>
        <p:txBody>
          <a:bodyPr anchor="t" rtlCol="false" tIns="0" lIns="0" bIns="0" rIns="0">
            <a:spAutoFit/>
          </a:bodyPr>
          <a:lstStyle/>
          <a:p>
            <a:pPr algn="l">
              <a:lnSpc>
                <a:spcPts val="4287"/>
              </a:lnSpc>
            </a:pPr>
            <a:r>
              <a:rPr lang="en-US" sz="2679">
                <a:solidFill>
                  <a:srgbClr val="000000"/>
                </a:solidFill>
                <a:latin typeface="Times New Roman"/>
              </a:rPr>
              <a:t>1. The process starts with a user logging into the system. This could be a student, faculty member, or administrator, depending on the system's user base.</a:t>
            </a:r>
          </a:p>
          <a:p>
            <a:pPr algn="l">
              <a:lnSpc>
                <a:spcPts val="4287"/>
              </a:lnSpc>
            </a:pPr>
            <a:r>
              <a:rPr lang="en-US" sz="2679">
                <a:solidFill>
                  <a:srgbClr val="000000"/>
                </a:solidFill>
                <a:latin typeface="Times New Roman"/>
              </a:rPr>
              <a:t>2. </a:t>
            </a:r>
            <a:r>
              <a:rPr lang="en-US" sz="2679">
                <a:solidFill>
                  <a:srgbClr val="000000"/>
                </a:solidFill>
                <a:latin typeface="Times New Roman"/>
              </a:rPr>
              <a:t>Once a user logs in, the system checks their user level and permissions. Based on the user's level and permissions, the system grants access to specific modules or functionalities</a:t>
            </a:r>
          </a:p>
          <a:p>
            <a:pPr algn="l">
              <a:lnSpc>
                <a:spcPts val="4287"/>
              </a:lnSpc>
            </a:pPr>
            <a:r>
              <a:rPr lang="en-US" sz="2679">
                <a:solidFill>
                  <a:srgbClr val="000000"/>
                </a:solidFill>
                <a:latin typeface="Times New Roman"/>
              </a:rPr>
              <a:t>3. </a:t>
            </a:r>
            <a:r>
              <a:rPr lang="en-US" sz="2679">
                <a:solidFill>
                  <a:srgbClr val="000000"/>
                </a:solidFill>
                <a:latin typeface="Times New Roman"/>
              </a:rPr>
              <a:t>Depending on the user's role (student, faculty, or administrator), they will have access to specific functionalities within the system. The diagram shows six possible modules: </a:t>
            </a:r>
          </a:p>
          <a:p>
            <a:pPr algn="l" marL="578511" indent="-289256" lvl="1">
              <a:lnSpc>
                <a:spcPts val="4287"/>
              </a:lnSpc>
              <a:buFont typeface="Arial"/>
              <a:buChar char="•"/>
            </a:pPr>
            <a:r>
              <a:rPr lang="en-US" sz="2679">
                <a:solidFill>
                  <a:srgbClr val="000000"/>
                </a:solidFill>
                <a:latin typeface="Times New Roman"/>
              </a:rPr>
              <a:t>Student Module</a:t>
            </a:r>
          </a:p>
          <a:p>
            <a:pPr algn="l" marL="578511" indent="-289256" lvl="1">
              <a:lnSpc>
                <a:spcPts val="4287"/>
              </a:lnSpc>
              <a:buFont typeface="Arial"/>
              <a:buChar char="•"/>
            </a:pPr>
            <a:r>
              <a:rPr lang="en-US" sz="2679">
                <a:solidFill>
                  <a:srgbClr val="000000"/>
                </a:solidFill>
                <a:latin typeface="Times New Roman"/>
              </a:rPr>
              <a:t>Counselor Module (This might be a typo and could represent the 'Counselor' role)</a:t>
            </a:r>
          </a:p>
          <a:p>
            <a:pPr algn="l" marL="578511" indent="-289256" lvl="1">
              <a:lnSpc>
                <a:spcPts val="4287"/>
              </a:lnSpc>
              <a:buFont typeface="Arial"/>
              <a:buChar char="•"/>
            </a:pPr>
            <a:r>
              <a:rPr lang="en-US" sz="2679">
                <a:solidFill>
                  <a:srgbClr val="000000"/>
                </a:solidFill>
                <a:latin typeface="Times New Roman"/>
              </a:rPr>
              <a:t>Administrator Module</a:t>
            </a:r>
          </a:p>
          <a:p>
            <a:pPr algn="l" marL="578511" indent="-289256" lvl="1">
              <a:lnSpc>
                <a:spcPts val="4287"/>
              </a:lnSpc>
              <a:buFont typeface="Arial"/>
              <a:buChar char="•"/>
            </a:pPr>
            <a:r>
              <a:rPr lang="en-US" sz="2679">
                <a:solidFill>
                  <a:srgbClr val="000000"/>
                </a:solidFill>
                <a:latin typeface="Times New Roman"/>
              </a:rPr>
              <a:t>Search and Retrieval Module</a:t>
            </a:r>
          </a:p>
          <a:p>
            <a:pPr algn="l" marL="578511" indent="-289256" lvl="1">
              <a:lnSpc>
                <a:spcPts val="4287"/>
              </a:lnSpc>
              <a:buFont typeface="Arial"/>
              <a:buChar char="•"/>
            </a:pPr>
            <a:r>
              <a:rPr lang="en-US" sz="2679">
                <a:solidFill>
                  <a:srgbClr val="000000"/>
                </a:solidFill>
                <a:latin typeface="Times New Roman"/>
              </a:rPr>
              <a:t>Reports Generation Module</a:t>
            </a:r>
          </a:p>
          <a:p>
            <a:pPr algn="l" marL="578511" indent="-289256" lvl="1">
              <a:lnSpc>
                <a:spcPts val="4287"/>
              </a:lnSpc>
              <a:buFont typeface="Arial"/>
              <a:buChar char="•"/>
            </a:pPr>
            <a:r>
              <a:rPr lang="en-US" sz="2679">
                <a:solidFill>
                  <a:srgbClr val="000000"/>
                </a:solidFill>
                <a:latin typeface="Times New Roman"/>
              </a:rPr>
              <a:t>Communication Module</a:t>
            </a:r>
          </a:p>
          <a:p>
            <a:pPr algn="l">
              <a:lnSpc>
                <a:spcPts val="4287"/>
              </a:lnSpc>
            </a:pPr>
            <a:r>
              <a:rPr lang="en-US" sz="2679">
                <a:solidFill>
                  <a:srgbClr val="000000"/>
                </a:solidFill>
                <a:latin typeface="Times New Roman"/>
              </a:rPr>
              <a:t>4. The activity diagram shows a logout option available from any system module. This allows users to end their session securely.</a:t>
            </a:r>
          </a:p>
          <a:p>
            <a:pPr algn="l">
              <a:lnSpc>
                <a:spcPts val="4287"/>
              </a:lnSpc>
            </a:pPr>
          </a:p>
        </p:txBody>
      </p:sp>
      <p:sp>
        <p:nvSpPr>
          <p:cNvPr name="Freeform 4" id="4"/>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625759">
            <a:off x="-7219883" y="76335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8532740">
            <a:off x="-5991588" y="2962209"/>
            <a:ext cx="6729406" cy="5469172"/>
          </a:xfrm>
          <a:custGeom>
            <a:avLst/>
            <a:gdLst/>
            <a:ahLst/>
            <a:cxnLst/>
            <a:rect r="r" b="b" t="t" l="l"/>
            <a:pathLst>
              <a:path h="5469172" w="6729406">
                <a:moveTo>
                  <a:pt x="6729407" y="0"/>
                </a:moveTo>
                <a:lnTo>
                  <a:pt x="0" y="0"/>
                </a:lnTo>
                <a:lnTo>
                  <a:pt x="0" y="5469172"/>
                </a:lnTo>
                <a:lnTo>
                  <a:pt x="6729407" y="5469172"/>
                </a:lnTo>
                <a:lnTo>
                  <a:pt x="6729407"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786078" y="1812515"/>
            <a:ext cx="9392090" cy="7768560"/>
          </a:xfrm>
          <a:custGeom>
            <a:avLst/>
            <a:gdLst/>
            <a:ahLst/>
            <a:cxnLst/>
            <a:rect r="r" b="b" t="t" l="l"/>
            <a:pathLst>
              <a:path h="7768560" w="9392090">
                <a:moveTo>
                  <a:pt x="0" y="0"/>
                </a:moveTo>
                <a:lnTo>
                  <a:pt x="9392090" y="0"/>
                </a:lnTo>
                <a:lnTo>
                  <a:pt x="9392090" y="7768560"/>
                </a:lnTo>
                <a:lnTo>
                  <a:pt x="0" y="7768560"/>
                </a:lnTo>
                <a:lnTo>
                  <a:pt x="0" y="0"/>
                </a:lnTo>
                <a:close/>
              </a:path>
            </a:pathLst>
          </a:custGeom>
          <a:blipFill>
            <a:blip r:embed="rId4"/>
            <a:stretch>
              <a:fillRect l="-18075" t="-3419" r="-23996" b="-3932"/>
            </a:stretch>
          </a:blipFill>
          <a:ln w="38100" cap="sq">
            <a:solidFill>
              <a:srgbClr val="000000"/>
            </a:solidFill>
            <a:prstDash val="solid"/>
            <a:miter/>
          </a:ln>
        </p:spPr>
      </p:sp>
      <p:sp>
        <p:nvSpPr>
          <p:cNvPr name="TextBox 4" id="4"/>
          <p:cNvSpPr txBox="true"/>
          <p:nvPr/>
        </p:nvSpPr>
        <p:spPr>
          <a:xfrm rot="0">
            <a:off x="1867502" y="382642"/>
            <a:ext cx="12471288" cy="1091368"/>
          </a:xfrm>
          <a:prstGeom prst="rect">
            <a:avLst/>
          </a:prstGeom>
        </p:spPr>
        <p:txBody>
          <a:bodyPr anchor="t" rtlCol="false" tIns="0" lIns="0" bIns="0" rIns="0">
            <a:spAutoFit/>
          </a:bodyPr>
          <a:lstStyle/>
          <a:p>
            <a:pPr algn="l" marL="0" indent="0" lvl="0">
              <a:lnSpc>
                <a:spcPts val="8100"/>
              </a:lnSpc>
              <a:spcBef>
                <a:spcPct val="0"/>
              </a:spcBef>
            </a:pPr>
            <a:r>
              <a:rPr lang="en-US" sz="8100">
                <a:solidFill>
                  <a:srgbClr val="004AAD"/>
                </a:solidFill>
                <a:latin typeface="Montserrat Classic Bold"/>
              </a:rPr>
              <a:t>USE CASE DIAGRAM</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68576" y="541086"/>
            <a:ext cx="13862577"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USE CASE DIAGRAM</a:t>
            </a:r>
          </a:p>
        </p:txBody>
      </p:sp>
      <p:sp>
        <p:nvSpPr>
          <p:cNvPr name="TextBox 3" id="3"/>
          <p:cNvSpPr txBox="true"/>
          <p:nvPr/>
        </p:nvSpPr>
        <p:spPr>
          <a:xfrm rot="0">
            <a:off x="372255" y="1692506"/>
            <a:ext cx="18181924" cy="9070744"/>
          </a:xfrm>
          <a:prstGeom prst="rect">
            <a:avLst/>
          </a:prstGeom>
        </p:spPr>
        <p:txBody>
          <a:bodyPr anchor="t" rtlCol="false" tIns="0" lIns="0" bIns="0" rIns="0">
            <a:spAutoFit/>
          </a:bodyPr>
          <a:lstStyle/>
          <a:p>
            <a:pPr algn="l">
              <a:lnSpc>
                <a:spcPts val="3807"/>
              </a:lnSpc>
            </a:pPr>
            <a:r>
              <a:rPr lang="en-US" sz="2379">
                <a:solidFill>
                  <a:srgbClr val="000000"/>
                </a:solidFill>
                <a:latin typeface="Times New Roman Bold"/>
              </a:rPr>
              <a:t>Actors:</a:t>
            </a:r>
          </a:p>
          <a:p>
            <a:pPr algn="l" marL="513743" indent="-256871" lvl="1">
              <a:lnSpc>
                <a:spcPts val="3807"/>
              </a:lnSpc>
              <a:buFont typeface="Arial"/>
              <a:buChar char="•"/>
            </a:pPr>
            <a:r>
              <a:rPr lang="en-US" sz="2379">
                <a:solidFill>
                  <a:srgbClr val="000000"/>
                </a:solidFill>
                <a:latin typeface="Times New Roman"/>
              </a:rPr>
              <a:t>Faculty: Instructors or professors who utilize the system to manage their courses and student information.</a:t>
            </a:r>
          </a:p>
          <a:p>
            <a:pPr algn="l" marL="513743" indent="-256871" lvl="1">
              <a:lnSpc>
                <a:spcPts val="3807"/>
              </a:lnSpc>
              <a:buFont typeface="Arial"/>
              <a:buChar char="•"/>
            </a:pPr>
            <a:r>
              <a:rPr lang="en-US" sz="2379">
                <a:solidFill>
                  <a:srgbClr val="000000"/>
                </a:solidFill>
                <a:latin typeface="Times New Roman"/>
              </a:rPr>
              <a:t>Student: Learners who access the system to view course materials, check grades, and manage their profiles.</a:t>
            </a:r>
          </a:p>
          <a:p>
            <a:pPr algn="l" marL="513743" indent="-256871" lvl="1">
              <a:lnSpc>
                <a:spcPts val="3807"/>
              </a:lnSpc>
              <a:buFont typeface="Arial"/>
              <a:buChar char="•"/>
            </a:pPr>
            <a:r>
              <a:rPr lang="en-US" sz="2379">
                <a:solidFill>
                  <a:srgbClr val="000000"/>
                </a:solidFill>
                <a:latin typeface="Times New Roman"/>
              </a:rPr>
              <a:t>Admin: System administrators responsible for managing user accounts, access control, system configurations, and potentially data backups.</a:t>
            </a:r>
          </a:p>
          <a:p>
            <a:pPr algn="l">
              <a:lnSpc>
                <a:spcPts val="3807"/>
              </a:lnSpc>
            </a:pPr>
            <a:r>
              <a:rPr lang="en-US" sz="2379">
                <a:solidFill>
                  <a:srgbClr val="000000"/>
                </a:solidFill>
                <a:latin typeface="Times New Roman Bold"/>
              </a:rPr>
              <a:t>Use Cases:</a:t>
            </a:r>
          </a:p>
          <a:p>
            <a:pPr algn="l" marL="513743" indent="-256871" lvl="1">
              <a:lnSpc>
                <a:spcPts val="3807"/>
              </a:lnSpc>
              <a:buFont typeface="Arial"/>
              <a:buChar char="•"/>
            </a:pPr>
            <a:r>
              <a:rPr lang="en-US" sz="2379">
                <a:solidFill>
                  <a:srgbClr val="000000"/>
                </a:solidFill>
                <a:latin typeface="Times New Roman"/>
              </a:rPr>
              <a:t>Login: All actors (faculty, student, and admin) need to log in using unique credentials.</a:t>
            </a:r>
          </a:p>
          <a:p>
            <a:pPr algn="l" marL="513743" indent="-256871" lvl="1">
              <a:lnSpc>
                <a:spcPts val="3807"/>
              </a:lnSpc>
              <a:buFont typeface="Arial"/>
              <a:buChar char="•"/>
            </a:pPr>
            <a:r>
              <a:rPr lang="en-US" sz="2379">
                <a:solidFill>
                  <a:srgbClr val="000000"/>
                </a:solidFill>
                <a:latin typeface="Times New Roman"/>
              </a:rPr>
              <a:t>Manage Student Profile: Students can update their personal information within the system.</a:t>
            </a:r>
          </a:p>
          <a:p>
            <a:pPr algn="l" marL="513743" indent="-256871" lvl="1">
              <a:lnSpc>
                <a:spcPts val="3807"/>
              </a:lnSpc>
              <a:buFont typeface="Arial"/>
              <a:buChar char="•"/>
            </a:pPr>
            <a:r>
              <a:rPr lang="en-US" sz="2379">
                <a:solidFill>
                  <a:srgbClr val="000000"/>
                </a:solidFill>
                <a:latin typeface="Times New Roman"/>
              </a:rPr>
              <a:t>Manage Faculty Profile: Faculty can update their profile details and potentially manage settings related to their courses.</a:t>
            </a:r>
          </a:p>
          <a:p>
            <a:pPr algn="l" marL="513743" indent="-256871" lvl="1">
              <a:lnSpc>
                <a:spcPts val="3807"/>
              </a:lnSpc>
              <a:buFont typeface="Arial"/>
              <a:buChar char="•"/>
            </a:pPr>
            <a:r>
              <a:rPr lang="en-US" sz="2379">
                <a:solidFill>
                  <a:srgbClr val="000000"/>
                </a:solidFill>
                <a:latin typeface="Times New Roman"/>
              </a:rPr>
              <a:t>Manage Database: This use case likely involves the admin adding, removing, or modifying student and faculty data within the system.</a:t>
            </a:r>
          </a:p>
          <a:p>
            <a:pPr algn="l" marL="513743" indent="-256871" lvl="1">
              <a:lnSpc>
                <a:spcPts val="3807"/>
              </a:lnSpc>
              <a:buFont typeface="Arial"/>
              <a:buChar char="•"/>
            </a:pPr>
            <a:r>
              <a:rPr lang="en-US" sz="2379">
                <a:solidFill>
                  <a:srgbClr val="000000"/>
                </a:solidFill>
                <a:latin typeface="Times New Roman"/>
              </a:rPr>
              <a:t>Upload Course Material: Faculty can upload resources such as lecture notes, presentations, or assignments for students to access.</a:t>
            </a:r>
          </a:p>
          <a:p>
            <a:pPr algn="l" marL="513743" indent="-256871" lvl="1">
              <a:lnSpc>
                <a:spcPts val="3807"/>
              </a:lnSpc>
              <a:buFont typeface="Arial"/>
              <a:buChar char="•"/>
            </a:pPr>
            <a:r>
              <a:rPr lang="en-US" sz="2379">
                <a:solidFill>
                  <a:srgbClr val="000000"/>
                </a:solidFill>
                <a:latin typeface="Times New Roman"/>
              </a:rPr>
              <a:t>Upload Student Marks: Faculty can upload student grades or marks into the system for students to view.</a:t>
            </a:r>
          </a:p>
          <a:p>
            <a:pPr algn="l" marL="513743" indent="-256871" lvl="1">
              <a:lnSpc>
                <a:spcPts val="3807"/>
              </a:lnSpc>
              <a:buFont typeface="Arial"/>
              <a:buChar char="•"/>
            </a:pPr>
            <a:r>
              <a:rPr lang="en-US" sz="2379">
                <a:solidFill>
                  <a:srgbClr val="000000"/>
                </a:solidFill>
                <a:latin typeface="Times New Roman"/>
              </a:rPr>
              <a:t>Upload Student Attendance: Faculty can record student attendance within the system.</a:t>
            </a:r>
          </a:p>
          <a:p>
            <a:pPr algn="l" marL="513743" indent="-256871" lvl="1">
              <a:lnSpc>
                <a:spcPts val="3807"/>
              </a:lnSpc>
              <a:buFont typeface="Arial"/>
              <a:buChar char="•"/>
            </a:pPr>
            <a:r>
              <a:rPr lang="en-US" sz="2379">
                <a:solidFill>
                  <a:srgbClr val="000000"/>
                </a:solidFill>
                <a:latin typeface="Times New Roman"/>
              </a:rPr>
              <a:t>View Marks: Students can access their marks uploaded by faculty.</a:t>
            </a:r>
          </a:p>
          <a:p>
            <a:pPr algn="l" marL="513743" indent="-256871" lvl="1">
              <a:lnSpc>
                <a:spcPts val="3807"/>
              </a:lnSpc>
              <a:buFont typeface="Arial"/>
              <a:buChar char="•"/>
            </a:pPr>
            <a:r>
              <a:rPr lang="en-US" sz="2379">
                <a:solidFill>
                  <a:srgbClr val="000000"/>
                </a:solidFill>
                <a:latin typeface="Times New Roman"/>
              </a:rPr>
              <a:t>View Attendance: Students can view their attendance records.</a:t>
            </a:r>
          </a:p>
          <a:p>
            <a:pPr algn="l" marL="513743" indent="-256871" lvl="1">
              <a:lnSpc>
                <a:spcPts val="3807"/>
              </a:lnSpc>
              <a:buFont typeface="Arial"/>
              <a:buChar char="•"/>
            </a:pPr>
            <a:r>
              <a:rPr lang="en-US" sz="2379">
                <a:solidFill>
                  <a:srgbClr val="000000"/>
                </a:solidFill>
                <a:latin typeface="Times New Roman"/>
              </a:rPr>
              <a:t>View Material: Students can access course materials uploaded by faculty.</a:t>
            </a:r>
          </a:p>
          <a:p>
            <a:pPr algn="l" marL="513743" indent="-256871" lvl="1">
              <a:lnSpc>
                <a:spcPts val="3807"/>
              </a:lnSpc>
              <a:buFont typeface="Arial"/>
              <a:buChar char="•"/>
            </a:pPr>
            <a:r>
              <a:rPr lang="en-US" sz="2379">
                <a:solidFill>
                  <a:srgbClr val="000000"/>
                </a:solidFill>
                <a:latin typeface="Times New Roman"/>
              </a:rPr>
              <a:t>View Profile: Both students and faculty can view their own profile information within the system.</a:t>
            </a:r>
          </a:p>
          <a:p>
            <a:pPr algn="l">
              <a:lnSpc>
                <a:spcPts val="3807"/>
              </a:lnSpc>
            </a:pPr>
          </a:p>
          <a:p>
            <a:pPr algn="l">
              <a:lnSpc>
                <a:spcPts val="3807"/>
              </a:lnSpc>
            </a:pPr>
          </a:p>
        </p:txBody>
      </p:sp>
      <p:sp>
        <p:nvSpPr>
          <p:cNvPr name="Freeform 4" id="4"/>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625759">
            <a:off x="-7219883" y="76335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8532740">
            <a:off x="-5991588" y="2962209"/>
            <a:ext cx="6729406" cy="5469172"/>
          </a:xfrm>
          <a:custGeom>
            <a:avLst/>
            <a:gdLst/>
            <a:ahLst/>
            <a:cxnLst/>
            <a:rect r="r" b="b" t="t" l="l"/>
            <a:pathLst>
              <a:path h="5469172" w="6729406">
                <a:moveTo>
                  <a:pt x="6729407" y="0"/>
                </a:moveTo>
                <a:lnTo>
                  <a:pt x="0" y="0"/>
                </a:lnTo>
                <a:lnTo>
                  <a:pt x="0" y="5469172"/>
                </a:lnTo>
                <a:lnTo>
                  <a:pt x="6729407" y="5469172"/>
                </a:lnTo>
                <a:lnTo>
                  <a:pt x="6729407"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569792" y="1766802"/>
            <a:ext cx="10768998" cy="8047877"/>
          </a:xfrm>
          <a:custGeom>
            <a:avLst/>
            <a:gdLst/>
            <a:ahLst/>
            <a:cxnLst/>
            <a:rect r="r" b="b" t="t" l="l"/>
            <a:pathLst>
              <a:path h="8047877" w="10768998">
                <a:moveTo>
                  <a:pt x="0" y="0"/>
                </a:moveTo>
                <a:lnTo>
                  <a:pt x="10768998" y="0"/>
                </a:lnTo>
                <a:lnTo>
                  <a:pt x="10768998" y="8047877"/>
                </a:lnTo>
                <a:lnTo>
                  <a:pt x="0" y="8047877"/>
                </a:lnTo>
                <a:lnTo>
                  <a:pt x="0" y="0"/>
                </a:lnTo>
                <a:close/>
              </a:path>
            </a:pathLst>
          </a:custGeom>
          <a:blipFill>
            <a:blip r:embed="rId4"/>
            <a:stretch>
              <a:fillRect l="0" t="0" r="0" b="0"/>
            </a:stretch>
          </a:blipFill>
          <a:ln w="38100" cap="sq">
            <a:solidFill>
              <a:srgbClr val="000000"/>
            </a:solidFill>
            <a:prstDash val="solid"/>
            <a:miter/>
          </a:ln>
        </p:spPr>
      </p:sp>
      <p:sp>
        <p:nvSpPr>
          <p:cNvPr name="TextBox 4" id="4"/>
          <p:cNvSpPr txBox="true"/>
          <p:nvPr/>
        </p:nvSpPr>
        <p:spPr>
          <a:xfrm rot="0">
            <a:off x="1867502" y="382642"/>
            <a:ext cx="12471288" cy="1091537"/>
          </a:xfrm>
          <a:prstGeom prst="rect">
            <a:avLst/>
          </a:prstGeom>
        </p:spPr>
        <p:txBody>
          <a:bodyPr anchor="t" rtlCol="false" tIns="0" lIns="0" bIns="0" rIns="0">
            <a:spAutoFit/>
          </a:bodyPr>
          <a:lstStyle/>
          <a:p>
            <a:pPr algn="l" marL="0" indent="0" lvl="0">
              <a:lnSpc>
                <a:spcPts val="8100"/>
              </a:lnSpc>
              <a:spcBef>
                <a:spcPct val="0"/>
              </a:spcBef>
            </a:pPr>
            <a:r>
              <a:rPr lang="en-US" sz="8100">
                <a:solidFill>
                  <a:srgbClr val="004AAD"/>
                </a:solidFill>
                <a:latin typeface="Montserrat Classic Bold"/>
              </a:rPr>
              <a:t>COMPONENT DIAGRAM</a:t>
            </a: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78179" y="152400"/>
            <a:ext cx="13862577"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COMPONENT DIAGRAM</a:t>
            </a:r>
          </a:p>
        </p:txBody>
      </p:sp>
      <p:sp>
        <p:nvSpPr>
          <p:cNvPr name="TextBox 3" id="3"/>
          <p:cNvSpPr txBox="true"/>
          <p:nvPr/>
        </p:nvSpPr>
        <p:spPr>
          <a:xfrm rot="0">
            <a:off x="527657" y="1271939"/>
            <a:ext cx="17446018" cy="10075206"/>
          </a:xfrm>
          <a:prstGeom prst="rect">
            <a:avLst/>
          </a:prstGeom>
        </p:spPr>
        <p:txBody>
          <a:bodyPr anchor="t" rtlCol="false" tIns="0" lIns="0" bIns="0" rIns="0">
            <a:spAutoFit/>
          </a:bodyPr>
          <a:lstStyle/>
          <a:p>
            <a:pPr algn="l">
              <a:lnSpc>
                <a:spcPts val="3647"/>
              </a:lnSpc>
            </a:pPr>
            <a:r>
              <a:rPr lang="en-US" sz="2279">
                <a:solidFill>
                  <a:srgbClr val="000000"/>
                </a:solidFill>
                <a:latin typeface="Times New Roman Bold"/>
              </a:rPr>
              <a:t>COMPONENTS</a:t>
            </a:r>
            <a:r>
              <a:rPr lang="en-US" sz="2279">
                <a:solidFill>
                  <a:srgbClr val="000000"/>
                </a:solidFill>
                <a:latin typeface="Times New Roman"/>
              </a:rPr>
              <a:t>: </a:t>
            </a:r>
          </a:p>
          <a:p>
            <a:pPr algn="l" marL="492153" indent="-246077" lvl="1">
              <a:lnSpc>
                <a:spcPts val="3647"/>
              </a:lnSpc>
              <a:buFont typeface="Arial"/>
              <a:buChar char="•"/>
            </a:pPr>
            <a:r>
              <a:rPr lang="en-US" sz="2279">
                <a:solidFill>
                  <a:srgbClr val="000000"/>
                </a:solidFill>
                <a:latin typeface="Times New Roman Bold"/>
              </a:rPr>
              <a:t>Database:</a:t>
            </a:r>
            <a:r>
              <a:rPr lang="en-US" sz="2279">
                <a:solidFill>
                  <a:srgbClr val="000000"/>
                </a:solidFill>
                <a:latin typeface="Times New Roman"/>
              </a:rPr>
              <a:t> Stores all college data, including student information, faculty information, course information, grades, attendance records, and potentially course materials</a:t>
            </a:r>
          </a:p>
          <a:p>
            <a:pPr algn="l" marL="492153" indent="-246077" lvl="1">
              <a:lnSpc>
                <a:spcPts val="3647"/>
              </a:lnSpc>
              <a:buFont typeface="Arial"/>
              <a:buChar char="•"/>
            </a:pPr>
            <a:r>
              <a:rPr lang="en-US" sz="2279">
                <a:solidFill>
                  <a:srgbClr val="000000"/>
                </a:solidFill>
                <a:latin typeface="Times New Roman Bold"/>
              </a:rPr>
              <a:t>Security</a:t>
            </a:r>
            <a:r>
              <a:rPr lang="en-US" sz="2279">
                <a:solidFill>
                  <a:srgbClr val="000000"/>
                </a:solidFill>
                <a:latin typeface="Times New Roman"/>
              </a:rPr>
              <a:t>: Protects the system from unauthorized access and data breaches. Employs encryption techniques and secure login procedures to safeguard sensitive data.</a:t>
            </a:r>
          </a:p>
          <a:p>
            <a:pPr algn="l" marL="492153" indent="-246077" lvl="1">
              <a:lnSpc>
                <a:spcPts val="3647"/>
              </a:lnSpc>
              <a:buFont typeface="Arial"/>
              <a:buChar char="•"/>
            </a:pPr>
            <a:r>
              <a:rPr lang="en-US" sz="2279">
                <a:solidFill>
                  <a:srgbClr val="000000"/>
                </a:solidFill>
                <a:latin typeface="Times New Roman Bold"/>
              </a:rPr>
              <a:t>System Admin:</a:t>
            </a:r>
            <a:r>
              <a:rPr lang="en-US" sz="2279">
                <a:solidFill>
                  <a:srgbClr val="000000"/>
                </a:solidFill>
                <a:latin typeface="Times New Roman"/>
              </a:rPr>
              <a:t> Represents the system administrator responsible for managing the overall system. Handles tasks like adding/removing users, managing user permissions, and configuring system settings.</a:t>
            </a:r>
          </a:p>
          <a:p>
            <a:pPr algn="l" marL="492153" indent="-246077" lvl="1">
              <a:lnSpc>
                <a:spcPts val="3647"/>
              </a:lnSpc>
              <a:buFont typeface="Arial"/>
              <a:buChar char="•"/>
            </a:pPr>
            <a:r>
              <a:rPr lang="en-US" sz="2279">
                <a:solidFill>
                  <a:srgbClr val="000000"/>
                </a:solidFill>
                <a:latin typeface="Times New Roman Bold"/>
              </a:rPr>
              <a:t>Time Table</a:t>
            </a:r>
            <a:r>
              <a:rPr lang="en-US" sz="2279">
                <a:solidFill>
                  <a:srgbClr val="000000"/>
                </a:solidFill>
                <a:latin typeface="Times New Roman"/>
              </a:rPr>
              <a:t>: Displays the course schedule or timetable for students and faculty. Provides an overview of course timings and schedules.</a:t>
            </a:r>
          </a:p>
          <a:p>
            <a:pPr algn="l" marL="492153" indent="-246077" lvl="1">
              <a:lnSpc>
                <a:spcPts val="3647"/>
              </a:lnSpc>
              <a:buFont typeface="Arial"/>
              <a:buChar char="•"/>
            </a:pPr>
            <a:r>
              <a:rPr lang="en-US" sz="2279">
                <a:solidFill>
                  <a:srgbClr val="000000"/>
                </a:solidFill>
                <a:latin typeface="Times New Roman Bold"/>
              </a:rPr>
              <a:t>Student</a:t>
            </a:r>
            <a:r>
              <a:rPr lang="en-US" sz="2279">
                <a:solidFill>
                  <a:srgbClr val="000000"/>
                </a:solidFill>
                <a:latin typeface="Times New Roman"/>
              </a:rPr>
              <a:t>: Enables students to view their profiles, register for courses, access course materials, view grades and attendance records, and potentially perform other student-related tasks.</a:t>
            </a:r>
          </a:p>
          <a:p>
            <a:pPr algn="l" marL="492153" indent="-246077" lvl="1">
              <a:lnSpc>
                <a:spcPts val="3647"/>
              </a:lnSpc>
              <a:buFont typeface="Arial"/>
              <a:buChar char="•"/>
            </a:pPr>
            <a:r>
              <a:rPr lang="en-US" sz="2279">
                <a:solidFill>
                  <a:srgbClr val="000000"/>
                </a:solidFill>
                <a:latin typeface="Times New Roman Bold"/>
              </a:rPr>
              <a:t>Faculty</a:t>
            </a:r>
            <a:r>
              <a:rPr lang="en-US" sz="2279">
                <a:solidFill>
                  <a:srgbClr val="000000"/>
                </a:solidFill>
                <a:latin typeface="Times New Roman"/>
              </a:rPr>
              <a:t>: Allows faculty to view their profiles, manage courses, upload course materials, view student rosters, upload student grades and attendance, and potentially manage other course-related tasks.</a:t>
            </a:r>
          </a:p>
          <a:p>
            <a:pPr algn="l" marL="492153" indent="-246077" lvl="1">
              <a:lnSpc>
                <a:spcPts val="3647"/>
              </a:lnSpc>
              <a:buFont typeface="Arial"/>
              <a:buChar char="•"/>
            </a:pPr>
            <a:r>
              <a:rPr lang="en-US" sz="2279">
                <a:solidFill>
                  <a:srgbClr val="000000"/>
                </a:solidFill>
                <a:latin typeface="Times New Roman Bold"/>
              </a:rPr>
              <a:t>Course Material</a:t>
            </a:r>
            <a:r>
              <a:rPr lang="en-US" sz="2279">
                <a:solidFill>
                  <a:srgbClr val="000000"/>
                </a:solidFill>
                <a:latin typeface="Times New Roman"/>
              </a:rPr>
              <a:t>: Stores course materials uploaded by faculty, such as lecture notes, presentations, or assignments. Provides a centralized location for students to access learning resources.</a:t>
            </a:r>
          </a:p>
          <a:p>
            <a:pPr algn="l" marL="492153" indent="-246077" lvl="1">
              <a:lnSpc>
                <a:spcPts val="3647"/>
              </a:lnSpc>
              <a:buFont typeface="Arial"/>
              <a:buChar char="•"/>
            </a:pPr>
            <a:r>
              <a:rPr lang="en-US" sz="2279">
                <a:solidFill>
                  <a:srgbClr val="000000"/>
                </a:solidFill>
                <a:latin typeface="Times New Roman Bold"/>
              </a:rPr>
              <a:t>Marks</a:t>
            </a:r>
            <a:r>
              <a:rPr lang="en-US" sz="2279">
                <a:solidFill>
                  <a:srgbClr val="000000"/>
                </a:solidFill>
                <a:latin typeface="Times New Roman"/>
              </a:rPr>
              <a:t>: Stores student grades or marks uploaded by faculty. Enables students to view their academic performance within the system.</a:t>
            </a:r>
          </a:p>
          <a:p>
            <a:pPr algn="l" marL="492153" indent="-246077" lvl="1">
              <a:lnSpc>
                <a:spcPts val="3647"/>
              </a:lnSpc>
              <a:buFont typeface="Arial"/>
              <a:buChar char="•"/>
            </a:pPr>
            <a:r>
              <a:rPr lang="en-US" sz="2279">
                <a:solidFill>
                  <a:srgbClr val="000000"/>
                </a:solidFill>
                <a:latin typeface="Times New Roman"/>
              </a:rPr>
              <a:t>Attendance: Stores student attendance data uploaded by faculty. Allows students to view their attendance records and track their presence in classes.</a:t>
            </a:r>
          </a:p>
          <a:p>
            <a:pPr algn="l" marL="492153" indent="-246077" lvl="1">
              <a:lnSpc>
                <a:spcPts val="3647"/>
              </a:lnSpc>
              <a:buFont typeface="Arial"/>
              <a:buChar char="•"/>
            </a:pPr>
            <a:r>
              <a:rPr lang="en-US" sz="2279">
                <a:solidFill>
                  <a:srgbClr val="000000"/>
                </a:solidFill>
                <a:latin typeface="Times New Roman Bold"/>
              </a:rPr>
              <a:t>Encryption</a:t>
            </a:r>
            <a:r>
              <a:rPr lang="en-US" sz="2279">
                <a:solidFill>
                  <a:srgbClr val="000000"/>
                </a:solidFill>
                <a:latin typeface="Times New Roman"/>
              </a:rPr>
              <a:t>: Encrypts sensitive data before storing it in the database or transmitting it across the network. Protects sensitive information like student details and grades from unauthorized access.</a:t>
            </a:r>
          </a:p>
          <a:p>
            <a:pPr algn="l">
              <a:lnSpc>
                <a:spcPts val="3647"/>
              </a:lnSpc>
            </a:pPr>
          </a:p>
          <a:p>
            <a:pPr algn="l">
              <a:lnSpc>
                <a:spcPts val="3647"/>
              </a:lnSpc>
            </a:pPr>
          </a:p>
          <a:p>
            <a:pPr algn="l">
              <a:lnSpc>
                <a:spcPts val="3647"/>
              </a:lnSpc>
            </a:pPr>
          </a:p>
        </p:txBody>
      </p:sp>
      <p:sp>
        <p:nvSpPr>
          <p:cNvPr name="Freeform 4" id="4"/>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625759">
            <a:off x="-7219883" y="76335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78179" y="152400"/>
            <a:ext cx="13862577"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COMPONENT DIAGRAM</a:t>
            </a:r>
          </a:p>
        </p:txBody>
      </p:sp>
      <p:sp>
        <p:nvSpPr>
          <p:cNvPr name="TextBox 3" id="3"/>
          <p:cNvSpPr txBox="true"/>
          <p:nvPr/>
        </p:nvSpPr>
        <p:spPr>
          <a:xfrm rot="0">
            <a:off x="590288" y="1778673"/>
            <a:ext cx="17446018" cy="8700918"/>
          </a:xfrm>
          <a:prstGeom prst="rect">
            <a:avLst/>
          </a:prstGeom>
        </p:spPr>
        <p:txBody>
          <a:bodyPr anchor="t" rtlCol="false" tIns="0" lIns="0" bIns="0" rIns="0">
            <a:spAutoFit/>
          </a:bodyPr>
          <a:lstStyle/>
          <a:p>
            <a:pPr algn="l">
              <a:lnSpc>
                <a:spcPts val="4287"/>
              </a:lnSpc>
            </a:pPr>
            <a:r>
              <a:rPr lang="en-US" sz="2679">
                <a:solidFill>
                  <a:srgbClr val="000000"/>
                </a:solidFill>
                <a:latin typeface="Times New Roman Bold"/>
              </a:rPr>
              <a:t>DEPENDENCIES</a:t>
            </a:r>
            <a:r>
              <a:rPr lang="en-US" sz="2679">
                <a:solidFill>
                  <a:srgbClr val="000000"/>
                </a:solidFill>
                <a:latin typeface="Times New Roman"/>
              </a:rPr>
              <a:t>: </a:t>
            </a:r>
          </a:p>
          <a:p>
            <a:pPr algn="l" marL="578511" indent="-289256" lvl="1">
              <a:lnSpc>
                <a:spcPts val="4287"/>
              </a:lnSpc>
              <a:buFont typeface="Arial"/>
              <a:buChar char="•"/>
            </a:pPr>
            <a:r>
              <a:rPr lang="en-US" sz="2679">
                <a:solidFill>
                  <a:srgbClr val="000000"/>
                </a:solidFill>
                <a:latin typeface="Times New Roman"/>
              </a:rPr>
              <a:t>All components rely on the Database to store and retrieve data.</a:t>
            </a:r>
          </a:p>
          <a:p>
            <a:pPr algn="l" marL="578511" indent="-289256" lvl="1">
              <a:lnSpc>
                <a:spcPts val="4287"/>
              </a:lnSpc>
              <a:buFont typeface="Arial"/>
              <a:buChar char="•"/>
            </a:pPr>
            <a:r>
              <a:rPr lang="en-US" sz="2679">
                <a:solidFill>
                  <a:srgbClr val="000000"/>
                </a:solidFill>
                <a:latin typeface="Times New Roman"/>
              </a:rPr>
              <a:t>Data Access acts as a bridge, facilitating communication between other components and the database.</a:t>
            </a:r>
          </a:p>
          <a:p>
            <a:pPr algn="l" marL="578511" indent="-289256" lvl="1">
              <a:lnSpc>
                <a:spcPts val="4287"/>
              </a:lnSpc>
              <a:buFont typeface="Arial"/>
              <a:buChar char="•"/>
            </a:pPr>
            <a:r>
              <a:rPr lang="en-US" sz="2679">
                <a:solidFill>
                  <a:srgbClr val="000000"/>
                </a:solidFill>
                <a:latin typeface="Times New Roman"/>
              </a:rPr>
              <a:t>Access Control depends on user authentication mechanisms to function effectively.</a:t>
            </a:r>
          </a:p>
          <a:p>
            <a:pPr algn="l" marL="578511" indent="-289256" lvl="1">
              <a:lnSpc>
                <a:spcPts val="4287"/>
              </a:lnSpc>
              <a:buFont typeface="Arial"/>
              <a:buChar char="•"/>
            </a:pPr>
            <a:r>
              <a:rPr lang="en-US" sz="2679">
                <a:solidFill>
                  <a:srgbClr val="000000"/>
                </a:solidFill>
                <a:latin typeface="Times New Roman"/>
              </a:rPr>
              <a:t>Security components rely on various tools and protocols to safeguard the system.</a:t>
            </a:r>
          </a:p>
          <a:p>
            <a:pPr algn="l" marL="578511" indent="-289256" lvl="1">
              <a:lnSpc>
                <a:spcPts val="4287"/>
              </a:lnSpc>
              <a:buFont typeface="Arial"/>
              <a:buChar char="•"/>
            </a:pPr>
            <a:r>
              <a:rPr lang="en-US" sz="2679">
                <a:solidFill>
                  <a:srgbClr val="000000"/>
                </a:solidFill>
                <a:latin typeface="Times New Roman"/>
              </a:rPr>
              <a:t>System Admin functionalities depend on access to user data and system configurations.</a:t>
            </a:r>
          </a:p>
          <a:p>
            <a:pPr algn="l" marL="578511" indent="-289256" lvl="1">
              <a:lnSpc>
                <a:spcPts val="4287"/>
              </a:lnSpc>
              <a:buFont typeface="Arial"/>
              <a:buChar char="•"/>
            </a:pPr>
            <a:r>
              <a:rPr lang="en-US" sz="2679">
                <a:solidFill>
                  <a:srgbClr val="000000"/>
                </a:solidFill>
                <a:latin typeface="Times New Roman"/>
              </a:rPr>
              <a:t>Registration relies on data access to the student database and potentially course information.</a:t>
            </a:r>
          </a:p>
          <a:p>
            <a:pPr algn="l" marL="578511" indent="-289256" lvl="1">
              <a:lnSpc>
                <a:spcPts val="4287"/>
              </a:lnSpc>
              <a:buFont typeface="Arial"/>
              <a:buChar char="•"/>
            </a:pPr>
            <a:r>
              <a:rPr lang="en-US" sz="2679">
                <a:solidFill>
                  <a:srgbClr val="000000"/>
                </a:solidFill>
                <a:latin typeface="Times New Roman"/>
              </a:rPr>
              <a:t>Time Table depends on data access to course schedules and potentially faculty and student information.</a:t>
            </a:r>
          </a:p>
          <a:p>
            <a:pPr algn="l" marL="578511" indent="-289256" lvl="1">
              <a:lnSpc>
                <a:spcPts val="4287"/>
              </a:lnSpc>
              <a:buFont typeface="Arial"/>
              <a:buChar char="•"/>
            </a:pPr>
            <a:r>
              <a:rPr lang="en-US" sz="2679">
                <a:solidFill>
                  <a:srgbClr val="000000"/>
                </a:solidFill>
                <a:latin typeface="Times New Roman"/>
              </a:rPr>
              <a:t>Student and Faculty components depend on access control mechanisms to ensure appropriate user permissions.</a:t>
            </a:r>
          </a:p>
          <a:p>
            <a:pPr algn="l" marL="578511" indent="-289256" lvl="1">
              <a:lnSpc>
                <a:spcPts val="4287"/>
              </a:lnSpc>
              <a:buFont typeface="Arial"/>
              <a:buChar char="•"/>
            </a:pPr>
            <a:r>
              <a:rPr lang="en-US" sz="2679">
                <a:solidFill>
                  <a:srgbClr val="000000"/>
                </a:solidFill>
                <a:latin typeface="Times New Roman"/>
              </a:rPr>
              <a:t>Course Material relies on data access to store and retrieve uploaded materials.</a:t>
            </a:r>
          </a:p>
          <a:p>
            <a:pPr algn="l" marL="578511" indent="-289256" lvl="1">
              <a:lnSpc>
                <a:spcPts val="4287"/>
              </a:lnSpc>
              <a:buFont typeface="Arial"/>
              <a:buChar char="•"/>
            </a:pPr>
            <a:r>
              <a:rPr lang="en-US" sz="2679">
                <a:solidFill>
                  <a:srgbClr val="000000"/>
                </a:solidFill>
                <a:latin typeface="Times New Roman"/>
              </a:rPr>
              <a:t>Marks and Attendance components depend on data access to store and retrieve student grades and attendance records, respectively.</a:t>
            </a:r>
          </a:p>
          <a:p>
            <a:pPr algn="l" marL="578511" indent="-289256" lvl="1">
              <a:lnSpc>
                <a:spcPts val="4287"/>
              </a:lnSpc>
              <a:buFont typeface="Arial"/>
              <a:buChar char="•"/>
            </a:pPr>
            <a:r>
              <a:rPr lang="en-US" sz="2679">
                <a:solidFill>
                  <a:srgbClr val="000000"/>
                </a:solidFill>
                <a:latin typeface="Times New Roman"/>
              </a:rPr>
              <a:t>Encryption is often integrated with data storage and transmission processes.</a:t>
            </a:r>
          </a:p>
          <a:p>
            <a:pPr algn="l">
              <a:lnSpc>
                <a:spcPts val="4287"/>
              </a:lnSpc>
            </a:pPr>
          </a:p>
          <a:p>
            <a:pPr algn="l">
              <a:lnSpc>
                <a:spcPts val="4287"/>
              </a:lnSpc>
            </a:pPr>
          </a:p>
          <a:p>
            <a:pPr algn="l">
              <a:lnSpc>
                <a:spcPts val="4287"/>
              </a:lnSpc>
            </a:pPr>
          </a:p>
        </p:txBody>
      </p:sp>
      <p:sp>
        <p:nvSpPr>
          <p:cNvPr name="Freeform 4" id="4"/>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625759">
            <a:off x="-7219883" y="76335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09494" y="402921"/>
            <a:ext cx="13862577"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CLASS DIAGRAM </a:t>
            </a:r>
          </a:p>
        </p:txBody>
      </p:sp>
      <p:sp>
        <p:nvSpPr>
          <p:cNvPr name="Freeform 3" id="3"/>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1625759">
            <a:off x="-7219883" y="76335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5" id="5"/>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0">
            <a:off x="3511915" y="1530550"/>
            <a:ext cx="10327992" cy="8044537"/>
          </a:xfrm>
          <a:custGeom>
            <a:avLst/>
            <a:gdLst/>
            <a:ahLst/>
            <a:cxnLst/>
            <a:rect r="r" b="b" t="t" l="l"/>
            <a:pathLst>
              <a:path h="8044537" w="10327992">
                <a:moveTo>
                  <a:pt x="0" y="0"/>
                </a:moveTo>
                <a:lnTo>
                  <a:pt x="10327992" y="0"/>
                </a:lnTo>
                <a:lnTo>
                  <a:pt x="10327992" y="8044537"/>
                </a:lnTo>
                <a:lnTo>
                  <a:pt x="0" y="8044537"/>
                </a:lnTo>
                <a:lnTo>
                  <a:pt x="0" y="0"/>
                </a:lnTo>
                <a:close/>
              </a:path>
            </a:pathLst>
          </a:custGeom>
          <a:blipFill>
            <a:blip r:embed="rId6"/>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39289" y="715597"/>
            <a:ext cx="15623480" cy="1127741"/>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PROBLEM STATEMENT</a:t>
            </a:r>
          </a:p>
        </p:txBody>
      </p:sp>
      <p:grpSp>
        <p:nvGrpSpPr>
          <p:cNvPr name="Group 3" id="3"/>
          <p:cNvGrpSpPr/>
          <p:nvPr/>
        </p:nvGrpSpPr>
        <p:grpSpPr>
          <a:xfrm rot="0">
            <a:off x="665377" y="2333158"/>
            <a:ext cx="16957246" cy="1695724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cap="sq">
              <a:noFill/>
              <a:prstDash val="solid"/>
              <a:miter/>
            </a:ln>
          </p:spPr>
        </p:sp>
        <p:sp>
          <p:nvSpPr>
            <p:cNvPr name="TextBox 5" id="5"/>
            <p:cNvSpPr txBox="true"/>
            <p:nvPr/>
          </p:nvSpPr>
          <p:spPr>
            <a:xfrm>
              <a:off x="0" y="-76200"/>
              <a:ext cx="812800" cy="889000"/>
            </a:xfrm>
            <a:prstGeom prst="rect">
              <a:avLst/>
            </a:prstGeom>
          </p:spPr>
          <p:txBody>
            <a:bodyPr anchor="ctr" rtlCol="false" tIns="25538" lIns="25538" bIns="25538" rIns="25538"/>
            <a:lstStyle/>
            <a:p>
              <a:pPr algn="ctr">
                <a:lnSpc>
                  <a:spcPts val="2659"/>
                </a:lnSpc>
              </a:pPr>
            </a:p>
          </p:txBody>
        </p:sp>
      </p:grpSp>
      <p:sp>
        <p:nvSpPr>
          <p:cNvPr name="Freeform 6" id="6"/>
          <p:cNvSpPr/>
          <p:nvPr/>
        </p:nvSpPr>
        <p:spPr>
          <a:xfrm flipH="false" flipV="false" rot="-1625759">
            <a:off x="9350784" y="-5012036"/>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7895304" y="9540136"/>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388202" y="2636245"/>
            <a:ext cx="17511596" cy="6305792"/>
          </a:xfrm>
          <a:prstGeom prst="rect">
            <a:avLst/>
          </a:prstGeom>
        </p:spPr>
        <p:txBody>
          <a:bodyPr anchor="t" rtlCol="false" tIns="0" lIns="0" bIns="0" rIns="0">
            <a:spAutoFit/>
          </a:bodyPr>
          <a:lstStyle/>
          <a:p>
            <a:pPr algn="just">
              <a:lnSpc>
                <a:spcPts val="4978"/>
              </a:lnSpc>
            </a:pPr>
            <a:r>
              <a:rPr lang="en-US" sz="3092">
                <a:solidFill>
                  <a:srgbClr val="000000"/>
                </a:solidFill>
                <a:latin typeface="Times New Roman"/>
              </a:rPr>
              <a:t>    The manual college information systems that are already in place are</a:t>
            </a:r>
            <a:r>
              <a:rPr lang="en-US" sz="3092">
                <a:solidFill>
                  <a:srgbClr val="000000"/>
                </a:solidFill>
                <a:latin typeface="Times New Roman Bold"/>
              </a:rPr>
              <a:t> inefficient due to slow pace access times and dispersed data.</a:t>
            </a:r>
            <a:r>
              <a:rPr lang="en-US" sz="3092">
                <a:solidFill>
                  <a:srgbClr val="000000"/>
                </a:solidFill>
                <a:latin typeface="Times New Roman"/>
              </a:rPr>
              <a:t> While some rely on systems with very little computerization, others employ paper-based methods. To address these inefficiencies, a web-based platform for streamlined record-keeping is provided by the proposed CIMS. It </a:t>
            </a:r>
            <a:r>
              <a:rPr lang="en-US" sz="3092">
                <a:solidFill>
                  <a:srgbClr val="000000"/>
                </a:solidFill>
                <a:latin typeface="Times New Roman Bold"/>
              </a:rPr>
              <a:t>guarantees the accurate handling, convenient access, and efficient data integrity of college information.</a:t>
            </a:r>
            <a:r>
              <a:rPr lang="en-US" sz="3092">
                <a:solidFill>
                  <a:srgbClr val="000000"/>
                </a:solidFill>
                <a:latin typeface="Times New Roman"/>
              </a:rPr>
              <a:t> By offering a central database, the CIMS removes the redundancy and inconsistent nature of manual methods. D</a:t>
            </a:r>
            <a:r>
              <a:rPr lang="en-US" sz="3092">
                <a:solidFill>
                  <a:srgbClr val="000000"/>
                </a:solidFill>
                <a:latin typeface="Times New Roman Bold"/>
              </a:rPr>
              <a:t>ata duplication and conflicting records are reduced</a:t>
            </a:r>
            <a:r>
              <a:rPr lang="en-US" sz="3092">
                <a:solidFill>
                  <a:srgbClr val="000000"/>
                </a:solidFill>
                <a:latin typeface="Times New Roman"/>
              </a:rPr>
              <a:t> when all college information is kept in one location, guaranteeing data correctness and integrity. In contrast to systems that are paper-based or just partially automated, the CIMS provides real-time access to college information. </a:t>
            </a:r>
            <a:r>
              <a:rPr lang="en-US" sz="3092">
                <a:solidFill>
                  <a:srgbClr val="000000"/>
                </a:solidFill>
                <a:latin typeface="Times New Roman Bold"/>
              </a:rPr>
              <a:t>Instantaneous access and updating of information by users minimizes waiting times for data retrieval </a:t>
            </a:r>
            <a:r>
              <a:rPr lang="en-US" sz="3092">
                <a:solidFill>
                  <a:srgbClr val="000000"/>
                </a:solidFill>
                <a:latin typeface="Times New Roman"/>
              </a:rPr>
              <a:t>and guarantees constant availability of information to stakeholders. </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93836" y="402921"/>
            <a:ext cx="13862577"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MODULES DESCRIPTION</a:t>
            </a:r>
          </a:p>
        </p:txBody>
      </p:sp>
      <p:sp>
        <p:nvSpPr>
          <p:cNvPr name="TextBox 3" id="3"/>
          <p:cNvSpPr txBox="true"/>
          <p:nvPr/>
        </p:nvSpPr>
        <p:spPr>
          <a:xfrm rot="0">
            <a:off x="621603" y="1947514"/>
            <a:ext cx="17446018" cy="9020709"/>
          </a:xfrm>
          <a:prstGeom prst="rect">
            <a:avLst/>
          </a:prstGeom>
        </p:spPr>
        <p:txBody>
          <a:bodyPr anchor="t" rtlCol="false" tIns="0" lIns="0" bIns="0" rIns="0">
            <a:spAutoFit/>
          </a:bodyPr>
          <a:lstStyle/>
          <a:p>
            <a:pPr algn="l">
              <a:lnSpc>
                <a:spcPts val="4767"/>
              </a:lnSpc>
            </a:pPr>
            <a:r>
              <a:rPr lang="en-US" sz="2979">
                <a:solidFill>
                  <a:srgbClr val="000000"/>
                </a:solidFill>
                <a:latin typeface="Times New Roman"/>
              </a:rPr>
              <a:t>Our proposed CMS is a comprehensive platform designed to streamline and enhance various aspects of educational administration. </a:t>
            </a:r>
            <a:r>
              <a:rPr lang="en-US" sz="2979">
                <a:solidFill>
                  <a:srgbClr val="000000"/>
                </a:solidFill>
                <a:latin typeface="Times New Roman"/>
              </a:rPr>
              <a:t>It offers a range of modules tailored to meet the specific needs of educational institutions, ensuring efficiency, transparency, and collaboration across all levels. The modules we used in the system are: </a:t>
            </a:r>
          </a:p>
          <a:p>
            <a:pPr algn="l" marL="643279" indent="-321640" lvl="1">
              <a:lnSpc>
                <a:spcPts val="4767"/>
              </a:lnSpc>
              <a:buFont typeface="Arial"/>
              <a:buChar char="•"/>
            </a:pPr>
            <a:r>
              <a:rPr lang="en-US" sz="2979">
                <a:solidFill>
                  <a:srgbClr val="000000"/>
                </a:solidFill>
                <a:latin typeface="Times New Roman Semi-Bold"/>
              </a:rPr>
              <a:t>Timetable Generator:</a:t>
            </a:r>
            <a:r>
              <a:rPr lang="en-US" sz="2979">
                <a:solidFill>
                  <a:srgbClr val="000000"/>
                </a:solidFill>
                <a:latin typeface="Times New Roman"/>
              </a:rPr>
              <a:t> Automates scheduling of classes, exams, and events. Allows for instructor assignment, section and department allocation, course mapping, and flexible time slot management.</a:t>
            </a:r>
          </a:p>
          <a:p>
            <a:pPr algn="l" marL="643279" indent="-321640" lvl="1">
              <a:lnSpc>
                <a:spcPts val="4767"/>
              </a:lnSpc>
              <a:buFont typeface="Arial"/>
              <a:buChar char="•"/>
            </a:pPr>
            <a:r>
              <a:rPr lang="en-US" sz="2979">
                <a:solidFill>
                  <a:srgbClr val="000000"/>
                </a:solidFill>
                <a:latin typeface="Times New Roman Semi-Bold"/>
              </a:rPr>
              <a:t>Question Paper Generator:</a:t>
            </a:r>
            <a:r>
              <a:rPr lang="en-US" sz="2979">
                <a:solidFill>
                  <a:srgbClr val="000000"/>
                </a:solidFill>
                <a:latin typeface="Times New Roman"/>
              </a:rPr>
              <a:t> Simplifies the creation of customized question papers. Supports different question types and units, with customizable options for difficulty level, topic coverage, and randomization. Total questions generated include 2 marks (5), 3 marks (5), and 5 marks (20).</a:t>
            </a:r>
          </a:p>
          <a:p>
            <a:pPr algn="l" marL="643279" indent="-321640" lvl="1">
              <a:lnSpc>
                <a:spcPts val="4767"/>
              </a:lnSpc>
              <a:buFont typeface="Arial"/>
              <a:buChar char="•"/>
            </a:pPr>
            <a:r>
              <a:rPr lang="en-US" sz="2979">
                <a:solidFill>
                  <a:srgbClr val="000000"/>
                </a:solidFill>
                <a:latin typeface="Times New Roman Semi-Bold"/>
              </a:rPr>
              <a:t>Communication Module:</a:t>
            </a:r>
            <a:r>
              <a:rPr lang="en-US" sz="2979">
                <a:solidFill>
                  <a:srgbClr val="000000"/>
                </a:solidFill>
                <a:latin typeface="Times New Roman"/>
              </a:rPr>
              <a:t> Facilitates seamless communication between the institution and parents. Enables the sending of messages regarding student performance, attendance, and marks through customizable email templates. </a:t>
            </a:r>
          </a:p>
          <a:p>
            <a:pPr algn="l">
              <a:lnSpc>
                <a:spcPts val="4767"/>
              </a:lnSpc>
            </a:pPr>
          </a:p>
          <a:p>
            <a:pPr algn="l">
              <a:lnSpc>
                <a:spcPts val="4767"/>
              </a:lnSpc>
            </a:pPr>
          </a:p>
          <a:p>
            <a:pPr algn="l">
              <a:lnSpc>
                <a:spcPts val="4767"/>
              </a:lnSpc>
            </a:pPr>
          </a:p>
        </p:txBody>
      </p:sp>
      <p:sp>
        <p:nvSpPr>
          <p:cNvPr name="Freeform 4" id="4"/>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625759">
            <a:off x="-7219883" y="76335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93836" y="402921"/>
            <a:ext cx="13862577"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MODULES DESCRIPTION</a:t>
            </a:r>
          </a:p>
        </p:txBody>
      </p:sp>
      <p:sp>
        <p:nvSpPr>
          <p:cNvPr name="TextBox 3" id="3"/>
          <p:cNvSpPr txBox="true"/>
          <p:nvPr/>
        </p:nvSpPr>
        <p:spPr>
          <a:xfrm rot="0">
            <a:off x="420991" y="1665678"/>
            <a:ext cx="8723009" cy="9620750"/>
          </a:xfrm>
          <a:prstGeom prst="rect">
            <a:avLst/>
          </a:prstGeom>
        </p:spPr>
        <p:txBody>
          <a:bodyPr anchor="t" rtlCol="false" tIns="0" lIns="0" bIns="0" rIns="0">
            <a:spAutoFit/>
          </a:bodyPr>
          <a:lstStyle/>
          <a:p>
            <a:pPr algn="l">
              <a:lnSpc>
                <a:spcPts val="4767"/>
              </a:lnSpc>
            </a:pPr>
            <a:r>
              <a:rPr lang="en-US" sz="2979">
                <a:solidFill>
                  <a:srgbClr val="000000"/>
                </a:solidFill>
                <a:latin typeface="Times New Roman Bold"/>
              </a:rPr>
              <a:t>TIMEBTABLE GENERATOR: </a:t>
            </a:r>
          </a:p>
          <a:p>
            <a:pPr algn="l" marL="643279" indent="-321640" lvl="1">
              <a:lnSpc>
                <a:spcPts val="4767"/>
              </a:lnSpc>
              <a:buFont typeface="Arial"/>
              <a:buChar char="•"/>
            </a:pPr>
            <a:r>
              <a:rPr lang="en-US" sz="2979">
                <a:solidFill>
                  <a:srgbClr val="000000"/>
                </a:solidFill>
                <a:latin typeface="Times New Roman"/>
              </a:rPr>
              <a:t>Efficiently schedules classes, exams, and other events based on predefined criteria and user preferences.</a:t>
            </a:r>
          </a:p>
          <a:p>
            <a:pPr algn="l" marL="643279" indent="-321640" lvl="1">
              <a:lnSpc>
                <a:spcPts val="4767"/>
              </a:lnSpc>
              <a:buFont typeface="Arial"/>
              <a:buChar char="•"/>
            </a:pPr>
            <a:r>
              <a:rPr lang="en-US" sz="2979">
                <a:solidFill>
                  <a:srgbClr val="000000"/>
                </a:solidFill>
                <a:latin typeface="Times New Roman"/>
              </a:rPr>
              <a:t>Automatically generates timetables, taking into account various factors such as faculty availability, classroom availability, and student preferences.</a:t>
            </a:r>
          </a:p>
          <a:p>
            <a:pPr algn="l" marL="643279" indent="-321640" lvl="1">
              <a:lnSpc>
                <a:spcPts val="4767"/>
              </a:lnSpc>
              <a:buFont typeface="Arial"/>
              <a:buChar char="•"/>
            </a:pPr>
            <a:r>
              <a:rPr lang="en-US" sz="2979">
                <a:solidFill>
                  <a:srgbClr val="000000"/>
                </a:solidFill>
                <a:latin typeface="Times New Roman"/>
              </a:rPr>
              <a:t>Enables easy modification and adjustment of schedules, ensuring flexibility and adaptability to changing circumstances.</a:t>
            </a:r>
          </a:p>
          <a:p>
            <a:pPr algn="l" marL="643279" indent="-321640" lvl="1">
              <a:lnSpc>
                <a:spcPts val="4767"/>
              </a:lnSpc>
              <a:buFont typeface="Arial"/>
              <a:buChar char="•"/>
            </a:pPr>
            <a:r>
              <a:rPr lang="en-US" sz="2979">
                <a:solidFill>
                  <a:srgbClr val="000000"/>
                </a:solidFill>
                <a:latin typeface="Times New Roman"/>
              </a:rPr>
              <a:t>Facilitates seamless coordination among faculty, students, and administrators by providing real-time access to updated schedules.</a:t>
            </a:r>
          </a:p>
          <a:p>
            <a:pPr algn="l" marL="643279" indent="-321640" lvl="1">
              <a:lnSpc>
                <a:spcPts val="4767"/>
              </a:lnSpc>
              <a:buFont typeface="Arial"/>
              <a:buChar char="•"/>
            </a:pPr>
          </a:p>
          <a:p>
            <a:pPr algn="l">
              <a:lnSpc>
                <a:spcPts val="4767"/>
              </a:lnSpc>
            </a:pPr>
          </a:p>
        </p:txBody>
      </p:sp>
      <p:sp>
        <p:nvSpPr>
          <p:cNvPr name="Freeform 4" id="4"/>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625759">
            <a:off x="-7219883" y="76335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7" id="7"/>
          <p:cNvSpPr/>
          <p:nvPr/>
        </p:nvSpPr>
        <p:spPr>
          <a:xfrm flipH="false" flipV="false" rot="0">
            <a:off x="9134817" y="2652054"/>
            <a:ext cx="8690894" cy="5792733"/>
          </a:xfrm>
          <a:custGeom>
            <a:avLst/>
            <a:gdLst/>
            <a:ahLst/>
            <a:cxnLst/>
            <a:rect r="r" b="b" t="t" l="l"/>
            <a:pathLst>
              <a:path h="5792733" w="8690894">
                <a:moveTo>
                  <a:pt x="0" y="0"/>
                </a:moveTo>
                <a:lnTo>
                  <a:pt x="8690894" y="0"/>
                </a:lnTo>
                <a:lnTo>
                  <a:pt x="8690894" y="5792733"/>
                </a:lnTo>
                <a:lnTo>
                  <a:pt x="0" y="5792733"/>
                </a:lnTo>
                <a:lnTo>
                  <a:pt x="0" y="0"/>
                </a:lnTo>
                <a:close/>
              </a:path>
            </a:pathLst>
          </a:custGeom>
          <a:blipFill>
            <a:blip r:embed="rId6"/>
            <a:stretch>
              <a:fillRect l="-27239" t="0" r="-29590" b="0"/>
            </a:stretch>
          </a:blipFill>
          <a:ln w="38100" cap="sq">
            <a:solidFill>
              <a:srgbClr val="000000"/>
            </a:solidFill>
            <a:prstDash val="solid"/>
            <a:miter/>
          </a:ln>
        </p:spPr>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93836" y="402921"/>
            <a:ext cx="13862577"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MODULES DESCRIPTION</a:t>
            </a:r>
          </a:p>
        </p:txBody>
      </p:sp>
      <p:sp>
        <p:nvSpPr>
          <p:cNvPr name="TextBox 3" id="3"/>
          <p:cNvSpPr txBox="true"/>
          <p:nvPr/>
        </p:nvSpPr>
        <p:spPr>
          <a:xfrm rot="0">
            <a:off x="0" y="1675644"/>
            <a:ext cx="9319733" cy="10495482"/>
          </a:xfrm>
          <a:prstGeom prst="rect">
            <a:avLst/>
          </a:prstGeom>
        </p:spPr>
        <p:txBody>
          <a:bodyPr anchor="t" rtlCol="false" tIns="0" lIns="0" bIns="0" rIns="0">
            <a:spAutoFit/>
          </a:bodyPr>
          <a:lstStyle/>
          <a:p>
            <a:pPr algn="l" marL="556922" indent="-278461" lvl="1">
              <a:lnSpc>
                <a:spcPts val="4127"/>
              </a:lnSpc>
              <a:buFont typeface="Arial"/>
              <a:buChar char="•"/>
            </a:pPr>
            <a:r>
              <a:rPr lang="en-US" sz="2579">
                <a:solidFill>
                  <a:srgbClr val="000000"/>
                </a:solidFill>
                <a:latin typeface="Times New Roman"/>
              </a:rPr>
              <a:t>The features of this module are :</a:t>
            </a:r>
            <a:r>
              <a:rPr lang="en-US" sz="2579">
                <a:solidFill>
                  <a:srgbClr val="000000"/>
                </a:solidFill>
                <a:latin typeface="Times New Roman"/>
              </a:rPr>
              <a:t> </a:t>
            </a:r>
          </a:p>
          <a:p>
            <a:pPr algn="l" marL="1113843" indent="-371281" lvl="2">
              <a:lnSpc>
                <a:spcPts val="4127"/>
              </a:lnSpc>
              <a:buFont typeface="Arial"/>
              <a:buChar char="⚬"/>
            </a:pPr>
            <a:r>
              <a:rPr lang="en-US" sz="2579">
                <a:solidFill>
                  <a:srgbClr val="000000"/>
                </a:solidFill>
                <a:latin typeface="Times New Roman Bold"/>
              </a:rPr>
              <a:t>Add Instructor</a:t>
            </a:r>
            <a:r>
              <a:rPr lang="en-US" sz="2579">
                <a:solidFill>
                  <a:srgbClr val="000000"/>
                </a:solidFill>
                <a:latin typeface="Times New Roman"/>
              </a:rPr>
              <a:t>: This feature allows administrators or faculty members to assign instructors to specific classes or time slots, ensuring that each class has an instructor assigned.</a:t>
            </a:r>
          </a:p>
          <a:p>
            <a:pPr algn="l" marL="1113843" indent="-371281" lvl="2">
              <a:lnSpc>
                <a:spcPts val="4127"/>
              </a:lnSpc>
              <a:buFont typeface="Arial"/>
              <a:buChar char="⚬"/>
            </a:pPr>
            <a:r>
              <a:rPr lang="en-US" sz="2579">
                <a:solidFill>
                  <a:srgbClr val="000000"/>
                </a:solidFill>
                <a:latin typeface="Times New Roman Bold"/>
              </a:rPr>
              <a:t>Sections and Departments:</a:t>
            </a:r>
            <a:r>
              <a:rPr lang="en-US" sz="2579">
                <a:solidFill>
                  <a:srgbClr val="000000"/>
                </a:solidFill>
                <a:latin typeface="Times New Roman"/>
              </a:rPr>
              <a:t> Users can allocate sections (e.g., A, B, C) and departments (e.g., Science, Arts) to respective classes or courses, facilitating organization and management within the system.</a:t>
            </a:r>
          </a:p>
          <a:p>
            <a:pPr algn="l" marL="1113843" indent="-371281" lvl="2">
              <a:lnSpc>
                <a:spcPts val="4127"/>
              </a:lnSpc>
              <a:buFont typeface="Arial"/>
              <a:buChar char="⚬"/>
            </a:pPr>
            <a:r>
              <a:rPr lang="en-US" sz="2579">
                <a:solidFill>
                  <a:srgbClr val="000000"/>
                </a:solidFill>
                <a:latin typeface="Times New Roman Bold"/>
              </a:rPr>
              <a:t>Courses</a:t>
            </a:r>
            <a:r>
              <a:rPr lang="en-US" sz="2579">
                <a:solidFill>
                  <a:srgbClr val="000000"/>
                </a:solidFill>
                <a:latin typeface="Times New Roman"/>
              </a:rPr>
              <a:t>: Administrators can map courses to their corresponding sections, ensuring that the timetable reflects the schedule for each course offered by the institution.</a:t>
            </a:r>
          </a:p>
          <a:p>
            <a:pPr algn="l" marL="1113843" indent="-371281" lvl="2">
              <a:lnSpc>
                <a:spcPts val="4127"/>
              </a:lnSpc>
              <a:buFont typeface="Arial"/>
              <a:buChar char="⚬"/>
            </a:pPr>
            <a:r>
              <a:rPr lang="en-US" sz="2579">
                <a:solidFill>
                  <a:srgbClr val="000000"/>
                </a:solidFill>
                <a:latin typeface="Times New Roman Bold"/>
              </a:rPr>
              <a:t>Time Slots</a:t>
            </a:r>
            <a:r>
              <a:rPr lang="en-US" sz="2579">
                <a:solidFill>
                  <a:srgbClr val="000000"/>
                </a:solidFill>
                <a:latin typeface="Times New Roman"/>
              </a:rPr>
              <a:t>: The module provides the flexibility to define and manage time slots for classes, exams, and other events, allowing users to set the duration and timing of each session.</a:t>
            </a:r>
          </a:p>
          <a:p>
            <a:pPr algn="l">
              <a:lnSpc>
                <a:spcPts val="4127"/>
              </a:lnSpc>
            </a:pPr>
          </a:p>
          <a:p>
            <a:pPr algn="l">
              <a:lnSpc>
                <a:spcPts val="4127"/>
              </a:lnSpc>
            </a:pPr>
          </a:p>
          <a:p>
            <a:pPr algn="l">
              <a:lnSpc>
                <a:spcPts val="4127"/>
              </a:lnSpc>
            </a:pPr>
          </a:p>
          <a:p>
            <a:pPr algn="l">
              <a:lnSpc>
                <a:spcPts val="4127"/>
              </a:lnSpc>
            </a:pPr>
          </a:p>
        </p:txBody>
      </p:sp>
      <p:sp>
        <p:nvSpPr>
          <p:cNvPr name="Freeform 4" id="4"/>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625759">
            <a:off x="-7219883" y="76335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7" id="7"/>
          <p:cNvSpPr/>
          <p:nvPr/>
        </p:nvSpPr>
        <p:spPr>
          <a:xfrm flipH="false" flipV="false" rot="0">
            <a:off x="10025469" y="3093254"/>
            <a:ext cx="7868747" cy="3577551"/>
          </a:xfrm>
          <a:custGeom>
            <a:avLst/>
            <a:gdLst/>
            <a:ahLst/>
            <a:cxnLst/>
            <a:rect r="r" b="b" t="t" l="l"/>
            <a:pathLst>
              <a:path h="3577551" w="7868747">
                <a:moveTo>
                  <a:pt x="0" y="0"/>
                </a:moveTo>
                <a:lnTo>
                  <a:pt x="7868747" y="0"/>
                </a:lnTo>
                <a:lnTo>
                  <a:pt x="7868747" y="3577551"/>
                </a:lnTo>
                <a:lnTo>
                  <a:pt x="0" y="3577551"/>
                </a:lnTo>
                <a:lnTo>
                  <a:pt x="0" y="0"/>
                </a:lnTo>
                <a:close/>
              </a:path>
            </a:pathLst>
          </a:custGeom>
          <a:blipFill>
            <a:blip r:embed="rId6"/>
            <a:stretch>
              <a:fillRect l="-5931" t="0" r="-11439" b="-15161"/>
            </a:stretch>
          </a:blipFill>
          <a:ln w="38100" cap="sq">
            <a:solidFill>
              <a:srgbClr val="000000"/>
            </a:solidFill>
            <a:prstDash val="solid"/>
            <a:miter/>
          </a:ln>
        </p:spPr>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310536" y="152400"/>
            <a:ext cx="13862577"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MODULES DESCRIPTION</a:t>
            </a:r>
          </a:p>
        </p:txBody>
      </p:sp>
      <p:sp>
        <p:nvSpPr>
          <p:cNvPr name="TextBox 3" id="3"/>
          <p:cNvSpPr txBox="true"/>
          <p:nvPr/>
        </p:nvSpPr>
        <p:spPr>
          <a:xfrm rot="0">
            <a:off x="420991" y="1507046"/>
            <a:ext cx="8723009" cy="9620750"/>
          </a:xfrm>
          <a:prstGeom prst="rect">
            <a:avLst/>
          </a:prstGeom>
        </p:spPr>
        <p:txBody>
          <a:bodyPr anchor="t" rtlCol="false" tIns="0" lIns="0" bIns="0" rIns="0">
            <a:spAutoFit/>
          </a:bodyPr>
          <a:lstStyle/>
          <a:p>
            <a:pPr algn="l">
              <a:lnSpc>
                <a:spcPts val="4767"/>
              </a:lnSpc>
            </a:pPr>
            <a:r>
              <a:rPr lang="en-US" sz="2979">
                <a:solidFill>
                  <a:srgbClr val="000000"/>
                </a:solidFill>
                <a:latin typeface="Times New Roman Bold"/>
              </a:rPr>
              <a:t>QUESTION PAPER GENERATOR: </a:t>
            </a:r>
          </a:p>
          <a:p>
            <a:pPr algn="l" marL="643279" indent="-321640" lvl="1">
              <a:lnSpc>
                <a:spcPts val="4767"/>
              </a:lnSpc>
              <a:buFont typeface="Arial"/>
              <a:buChar char="•"/>
            </a:pPr>
            <a:r>
              <a:rPr lang="en-US" sz="2979">
                <a:solidFill>
                  <a:srgbClr val="000000"/>
                </a:solidFill>
                <a:latin typeface="Times New Roman"/>
              </a:rPr>
              <a:t>Simplifies the process of creating customized question papers for exams and assessments.</a:t>
            </a:r>
          </a:p>
          <a:p>
            <a:pPr algn="l" marL="643279" indent="-321640" lvl="1">
              <a:lnSpc>
                <a:spcPts val="4767"/>
              </a:lnSpc>
              <a:buFont typeface="Arial"/>
              <a:buChar char="•"/>
            </a:pPr>
            <a:r>
              <a:rPr lang="en-US" sz="2979">
                <a:solidFill>
                  <a:srgbClr val="000000"/>
                </a:solidFill>
                <a:latin typeface="Times New Roman"/>
              </a:rPr>
              <a:t>Offers a diverse range of question formats, including short answer, essay, and more.</a:t>
            </a:r>
          </a:p>
          <a:p>
            <a:pPr algn="l" marL="643279" indent="-321640" lvl="1">
              <a:lnSpc>
                <a:spcPts val="4767"/>
              </a:lnSpc>
              <a:buFont typeface="Arial"/>
              <a:buChar char="•"/>
            </a:pPr>
            <a:r>
              <a:rPr lang="en-US" sz="2979">
                <a:solidFill>
                  <a:srgbClr val="000000"/>
                </a:solidFill>
                <a:latin typeface="Times New Roman"/>
              </a:rPr>
              <a:t>Incorporates question bank management functionalities, allowing easy organization, retrieval, and reuse of questions.</a:t>
            </a:r>
          </a:p>
          <a:p>
            <a:pPr algn="l" marL="643279" indent="-321640" lvl="1">
              <a:lnSpc>
                <a:spcPts val="4767"/>
              </a:lnSpc>
              <a:buFont typeface="Arial"/>
              <a:buChar char="•"/>
            </a:pPr>
            <a:r>
              <a:rPr lang="en-US" sz="2979">
                <a:solidFill>
                  <a:srgbClr val="000000"/>
                </a:solidFill>
                <a:latin typeface="Times New Roman"/>
              </a:rPr>
              <a:t>Ensures fairness and accuracy in assessments through randomization and customization options.</a:t>
            </a:r>
          </a:p>
          <a:p>
            <a:pPr algn="l" marL="643279" indent="-321640" lvl="1">
              <a:lnSpc>
                <a:spcPts val="4767"/>
              </a:lnSpc>
              <a:buFont typeface="Arial"/>
              <a:buChar char="•"/>
            </a:pPr>
            <a:r>
              <a:rPr lang="en-US" sz="2979">
                <a:solidFill>
                  <a:srgbClr val="000000"/>
                </a:solidFill>
                <a:latin typeface="Times New Roman"/>
              </a:rPr>
              <a:t>2marks -5 </a:t>
            </a:r>
          </a:p>
          <a:p>
            <a:pPr algn="l" marL="643279" indent="-321640" lvl="1">
              <a:lnSpc>
                <a:spcPts val="4767"/>
              </a:lnSpc>
              <a:buFont typeface="Arial"/>
              <a:buChar char="•"/>
            </a:pPr>
            <a:r>
              <a:rPr lang="en-US" sz="2979">
                <a:solidFill>
                  <a:srgbClr val="000000"/>
                </a:solidFill>
                <a:latin typeface="Times New Roman"/>
              </a:rPr>
              <a:t>3 marks-5 </a:t>
            </a:r>
          </a:p>
          <a:p>
            <a:pPr algn="l" marL="643279" indent="-321640" lvl="1">
              <a:lnSpc>
                <a:spcPts val="4767"/>
              </a:lnSpc>
              <a:buFont typeface="Arial"/>
              <a:buChar char="•"/>
            </a:pPr>
            <a:r>
              <a:rPr lang="en-US" sz="2979">
                <a:solidFill>
                  <a:srgbClr val="000000"/>
                </a:solidFill>
                <a:latin typeface="Times New Roman"/>
              </a:rPr>
              <a:t>5 marks - 20</a:t>
            </a:r>
          </a:p>
          <a:p>
            <a:pPr algn="l">
              <a:lnSpc>
                <a:spcPts val="4767"/>
              </a:lnSpc>
            </a:pPr>
          </a:p>
          <a:p>
            <a:pPr algn="l">
              <a:lnSpc>
                <a:spcPts val="4767"/>
              </a:lnSpc>
            </a:pPr>
          </a:p>
        </p:txBody>
      </p:sp>
      <p:sp>
        <p:nvSpPr>
          <p:cNvPr name="Freeform 4" id="4"/>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625759">
            <a:off x="-7219883" y="76335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7" id="7"/>
          <p:cNvSpPr/>
          <p:nvPr/>
        </p:nvSpPr>
        <p:spPr>
          <a:xfrm flipH="false" flipV="false" rot="0">
            <a:off x="9025700" y="2531553"/>
            <a:ext cx="8387779" cy="5756252"/>
          </a:xfrm>
          <a:custGeom>
            <a:avLst/>
            <a:gdLst/>
            <a:ahLst/>
            <a:cxnLst/>
            <a:rect r="r" b="b" t="t" l="l"/>
            <a:pathLst>
              <a:path h="5756252" w="8387779">
                <a:moveTo>
                  <a:pt x="0" y="0"/>
                </a:moveTo>
                <a:lnTo>
                  <a:pt x="8387779" y="0"/>
                </a:lnTo>
                <a:lnTo>
                  <a:pt x="8387779" y="5756252"/>
                </a:lnTo>
                <a:lnTo>
                  <a:pt x="0" y="5756252"/>
                </a:lnTo>
                <a:lnTo>
                  <a:pt x="0" y="0"/>
                </a:lnTo>
                <a:close/>
              </a:path>
            </a:pathLst>
          </a:custGeom>
          <a:blipFill>
            <a:blip r:embed="rId6"/>
            <a:stretch>
              <a:fillRect l="-22697" t="0" r="-26694" b="0"/>
            </a:stretch>
          </a:blipFill>
          <a:ln w="38100" cap="sq">
            <a:solidFill>
              <a:srgbClr val="000000"/>
            </a:solidFill>
            <a:prstDash val="solid"/>
            <a:miter/>
          </a:ln>
        </p:spPr>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93836" y="402921"/>
            <a:ext cx="13862577" cy="1127629"/>
          </a:xfrm>
          <a:prstGeom prst="rect">
            <a:avLst/>
          </a:prstGeom>
        </p:spPr>
        <p:txBody>
          <a:bodyPr anchor="t" rtlCol="false" tIns="0" lIns="0" bIns="0" rIns="0">
            <a:spAutoFit/>
          </a:bodyPr>
          <a:lstStyle/>
          <a:p>
            <a:pPr algn="l" marL="0" indent="0" lvl="0">
              <a:lnSpc>
                <a:spcPts val="8400"/>
              </a:lnSpc>
              <a:spcBef>
                <a:spcPct val="0"/>
              </a:spcBef>
            </a:pPr>
            <a:r>
              <a:rPr lang="en-US" sz="8400">
                <a:solidFill>
                  <a:srgbClr val="004AAD"/>
                </a:solidFill>
                <a:latin typeface="Montserrat Classic Bold"/>
              </a:rPr>
              <a:t>MODULES DESCRIPTION</a:t>
            </a:r>
          </a:p>
        </p:txBody>
      </p:sp>
      <p:sp>
        <p:nvSpPr>
          <p:cNvPr name="TextBox 3" id="3"/>
          <p:cNvSpPr txBox="true"/>
          <p:nvPr/>
        </p:nvSpPr>
        <p:spPr>
          <a:xfrm rot="0">
            <a:off x="420991" y="2291981"/>
            <a:ext cx="17446018" cy="6020502"/>
          </a:xfrm>
          <a:prstGeom prst="rect">
            <a:avLst/>
          </a:prstGeom>
        </p:spPr>
        <p:txBody>
          <a:bodyPr anchor="t" rtlCol="false" tIns="0" lIns="0" bIns="0" rIns="0">
            <a:spAutoFit/>
          </a:bodyPr>
          <a:lstStyle/>
          <a:p>
            <a:pPr algn="l">
              <a:lnSpc>
                <a:spcPts val="4767"/>
              </a:lnSpc>
            </a:pPr>
            <a:r>
              <a:rPr lang="en-US" sz="2979">
                <a:solidFill>
                  <a:srgbClr val="000000"/>
                </a:solidFill>
                <a:latin typeface="Times New Roman Bold"/>
              </a:rPr>
              <a:t>COMMUNICATION MODULE: </a:t>
            </a:r>
          </a:p>
          <a:p>
            <a:pPr algn="l" marL="1286559" indent="-428853" lvl="2">
              <a:lnSpc>
                <a:spcPts val="4767"/>
              </a:lnSpc>
              <a:buFont typeface="Arial"/>
              <a:buChar char="⚬"/>
            </a:pPr>
            <a:r>
              <a:rPr lang="en-US" sz="2979">
                <a:solidFill>
                  <a:srgbClr val="000000"/>
                </a:solidFill>
                <a:latin typeface="Times New Roman Semi-Bold"/>
              </a:rPr>
              <a:t>Parent Communication:</a:t>
            </a:r>
            <a:r>
              <a:rPr lang="en-US" sz="2979">
                <a:solidFill>
                  <a:srgbClr val="000000"/>
                </a:solidFill>
                <a:latin typeface="Times New Roman"/>
              </a:rPr>
              <a:t> Enable administrators and faculty members to send personalized messages to parents regarding student performance, attendance, and other relevant information.</a:t>
            </a:r>
          </a:p>
          <a:p>
            <a:pPr algn="l" marL="1286559" indent="-428853" lvl="2">
              <a:lnSpc>
                <a:spcPts val="4767"/>
              </a:lnSpc>
              <a:buFont typeface="Arial"/>
              <a:buChar char="⚬"/>
            </a:pPr>
            <a:r>
              <a:rPr lang="en-US" sz="2979">
                <a:solidFill>
                  <a:srgbClr val="000000"/>
                </a:solidFill>
                <a:latin typeface="Times New Roman Semi-Bold"/>
              </a:rPr>
              <a:t>Automated Reporting:</a:t>
            </a:r>
            <a:r>
              <a:rPr lang="en-US" sz="2979">
                <a:solidFill>
                  <a:srgbClr val="000000"/>
                </a:solidFill>
                <a:latin typeface="Times New Roman"/>
              </a:rPr>
              <a:t> Automate the generation and distribution of reports to parents at regular intervals, providing timely updates on student progress and performance.</a:t>
            </a:r>
          </a:p>
          <a:p>
            <a:pPr algn="l" marL="1286559" indent="-428853" lvl="2">
              <a:lnSpc>
                <a:spcPts val="4767"/>
              </a:lnSpc>
              <a:buFont typeface="Arial"/>
              <a:buChar char="⚬"/>
            </a:pPr>
            <a:r>
              <a:rPr lang="en-US" sz="2979">
                <a:solidFill>
                  <a:srgbClr val="000000"/>
                </a:solidFill>
                <a:latin typeface="Times New Roman Semi-Bold"/>
              </a:rPr>
              <a:t>Privacy and Security:</a:t>
            </a:r>
            <a:r>
              <a:rPr lang="en-US" sz="2979">
                <a:solidFill>
                  <a:srgbClr val="000000"/>
                </a:solidFill>
                <a:latin typeface="Times New Roman"/>
              </a:rPr>
              <a:t> Ensure that communication channels adhere to strict privacy and security protocols, safeguarding sensitive student information and maintaining confidentiality.</a:t>
            </a:r>
          </a:p>
          <a:p>
            <a:pPr algn="l" marL="1286559" indent="-428853" lvl="2">
              <a:lnSpc>
                <a:spcPts val="4767"/>
              </a:lnSpc>
              <a:buFont typeface="Arial"/>
              <a:buChar char="⚬"/>
            </a:pPr>
            <a:r>
              <a:rPr lang="en-US" sz="2979">
                <a:solidFill>
                  <a:srgbClr val="000000"/>
                </a:solidFill>
                <a:latin typeface="Times New Roman Semi-Bold"/>
              </a:rPr>
              <a:t>Feedback Mechanisms:</a:t>
            </a:r>
            <a:r>
              <a:rPr lang="en-US" sz="2979">
                <a:solidFill>
                  <a:srgbClr val="000000"/>
                </a:solidFill>
                <a:latin typeface="Times New Roman"/>
              </a:rPr>
              <a:t> Facilitate two-way communication by providing mechanisms for parents to respond to messages or provide feedback, fostering greater engagement and collaboration.</a:t>
            </a:r>
          </a:p>
          <a:p>
            <a:pPr algn="l">
              <a:lnSpc>
                <a:spcPts val="4767"/>
              </a:lnSpc>
            </a:pPr>
          </a:p>
        </p:txBody>
      </p:sp>
      <p:sp>
        <p:nvSpPr>
          <p:cNvPr name="Freeform 4" id="4"/>
          <p:cNvSpPr/>
          <p:nvPr/>
        </p:nvSpPr>
        <p:spPr>
          <a:xfrm flipH="false" flipV="false" rot="-5579906">
            <a:off x="15737834" y="-5711680"/>
            <a:ext cx="6885296" cy="11055409"/>
          </a:xfrm>
          <a:custGeom>
            <a:avLst/>
            <a:gdLst/>
            <a:ahLst/>
            <a:cxnLst/>
            <a:rect r="r" b="b" t="t" l="l"/>
            <a:pathLst>
              <a:path h="11055409" w="6885296">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625759">
            <a:off x="-7219883" y="76335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1625759">
            <a:off x="11490927" y="6621019"/>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a:ln cap="sq">
            <a:noFill/>
            <a:prstDash val="solid"/>
            <a:miter/>
          </a:ln>
        </p:spPr>
      </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400440"/>
            <a:ext cx="15623480" cy="1127764"/>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RESULTS</a:t>
            </a:r>
          </a:p>
        </p:txBody>
      </p:sp>
      <p:grpSp>
        <p:nvGrpSpPr>
          <p:cNvPr name="Group 3" id="3"/>
          <p:cNvGrpSpPr/>
          <p:nvPr/>
        </p:nvGrpSpPr>
        <p:grpSpPr>
          <a:xfrm rot="0">
            <a:off x="422044" y="2554585"/>
            <a:ext cx="17443912" cy="6378531"/>
            <a:chOff x="0" y="0"/>
            <a:chExt cx="836127" cy="305738"/>
          </a:xfrm>
        </p:grpSpPr>
        <p:sp>
          <p:nvSpPr>
            <p:cNvPr name="Freeform 4" id="4"/>
            <p:cNvSpPr/>
            <p:nvPr/>
          </p:nvSpPr>
          <p:spPr>
            <a:xfrm flipH="false" flipV="false" rot="0">
              <a:off x="0" y="0"/>
              <a:ext cx="836127" cy="305738"/>
            </a:xfrm>
            <a:custGeom>
              <a:avLst/>
              <a:gdLst/>
              <a:ahLst/>
              <a:cxnLst/>
              <a:rect r="r" b="b" t="t" l="l"/>
              <a:pathLst>
                <a:path h="305738" w="836127">
                  <a:moveTo>
                    <a:pt x="0" y="0"/>
                  </a:moveTo>
                  <a:lnTo>
                    <a:pt x="836127" y="0"/>
                  </a:lnTo>
                  <a:lnTo>
                    <a:pt x="836127" y="305738"/>
                  </a:lnTo>
                  <a:lnTo>
                    <a:pt x="0" y="305738"/>
                  </a:lnTo>
                  <a:close/>
                </a:path>
              </a:pathLst>
            </a:custGeom>
            <a:solidFill>
              <a:srgbClr val="000000">
                <a:alpha val="0"/>
              </a:srgbClr>
            </a:solidFill>
            <a:ln cap="sq">
              <a:noFill/>
              <a:prstDash val="solid"/>
              <a:miter/>
            </a:ln>
          </p:spPr>
        </p:sp>
        <p:sp>
          <p:nvSpPr>
            <p:cNvPr name="TextBox 5" id="5"/>
            <p:cNvSpPr txBox="true"/>
            <p:nvPr/>
          </p:nvSpPr>
          <p:spPr>
            <a:xfrm>
              <a:off x="0" y="-200025"/>
              <a:ext cx="836127" cy="505763"/>
            </a:xfrm>
            <a:prstGeom prst="rect">
              <a:avLst/>
            </a:prstGeom>
          </p:spPr>
          <p:txBody>
            <a:bodyPr anchor="ctr" rtlCol="false" tIns="25538" lIns="25538" bIns="25538" rIns="25538"/>
            <a:lstStyle/>
            <a:p>
              <a:pPr algn="just">
                <a:lnSpc>
                  <a:spcPts val="5009"/>
                </a:lnSpc>
              </a:pPr>
            </a:p>
          </p:txBody>
        </p:sp>
      </p:grpSp>
      <p:sp>
        <p:nvSpPr>
          <p:cNvPr name="Freeform 6" id="6"/>
          <p:cNvSpPr/>
          <p:nvPr/>
        </p:nvSpPr>
        <p:spPr>
          <a:xfrm flipH="false" flipV="false" rot="-1625759">
            <a:off x="11297181" y="-4953753"/>
            <a:ext cx="9495369" cy="7717145"/>
          </a:xfrm>
          <a:custGeom>
            <a:avLst/>
            <a:gdLst/>
            <a:ahLst/>
            <a:cxnLst/>
            <a:rect r="r" b="b" t="t" l="l"/>
            <a:pathLst>
              <a:path h="7717145" w="9495369">
                <a:moveTo>
                  <a:pt x="0" y="0"/>
                </a:moveTo>
                <a:lnTo>
                  <a:pt x="9495368" y="0"/>
                </a:lnTo>
                <a:lnTo>
                  <a:pt x="9495368"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16068104" y="8395254"/>
            <a:ext cx="9727319" cy="3106962"/>
          </a:xfrm>
          <a:custGeom>
            <a:avLst/>
            <a:gdLst/>
            <a:ahLst/>
            <a:cxnLst/>
            <a:rect r="r" b="b" t="t" l="l"/>
            <a:pathLst>
              <a:path h="3106962" w="9727319">
                <a:moveTo>
                  <a:pt x="0" y="0"/>
                </a:moveTo>
                <a:lnTo>
                  <a:pt x="9727318" y="0"/>
                </a:lnTo>
                <a:lnTo>
                  <a:pt x="9727318"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1625759">
            <a:off x="-6592115" y="5756258"/>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9" id="9"/>
          <p:cNvSpPr/>
          <p:nvPr/>
        </p:nvSpPr>
        <p:spPr>
          <a:xfrm flipH="false" flipV="false" rot="0">
            <a:off x="1231811" y="1918729"/>
            <a:ext cx="6784650" cy="3694714"/>
          </a:xfrm>
          <a:custGeom>
            <a:avLst/>
            <a:gdLst/>
            <a:ahLst/>
            <a:cxnLst/>
            <a:rect r="r" b="b" t="t" l="l"/>
            <a:pathLst>
              <a:path h="3694714" w="6784650">
                <a:moveTo>
                  <a:pt x="0" y="0"/>
                </a:moveTo>
                <a:lnTo>
                  <a:pt x="6784650" y="0"/>
                </a:lnTo>
                <a:lnTo>
                  <a:pt x="6784650" y="3694714"/>
                </a:lnTo>
                <a:lnTo>
                  <a:pt x="0" y="3694714"/>
                </a:lnTo>
                <a:lnTo>
                  <a:pt x="0" y="0"/>
                </a:lnTo>
                <a:close/>
              </a:path>
            </a:pathLst>
          </a:custGeom>
          <a:blipFill>
            <a:blip r:embed="rId6"/>
            <a:stretch>
              <a:fillRect l="-1825" t="-18958" r="-1825" b="0"/>
            </a:stretch>
          </a:blipFill>
          <a:ln w="38100" cap="sq">
            <a:solidFill>
              <a:srgbClr val="000000"/>
            </a:solidFill>
            <a:prstDash val="solid"/>
            <a:miter/>
          </a:ln>
        </p:spPr>
      </p:sp>
      <p:sp>
        <p:nvSpPr>
          <p:cNvPr name="Freeform 10" id="10"/>
          <p:cNvSpPr/>
          <p:nvPr/>
        </p:nvSpPr>
        <p:spPr>
          <a:xfrm flipH="false" flipV="false" rot="0">
            <a:off x="8362066" y="1842529"/>
            <a:ext cx="6662958" cy="3770914"/>
          </a:xfrm>
          <a:custGeom>
            <a:avLst/>
            <a:gdLst/>
            <a:ahLst/>
            <a:cxnLst/>
            <a:rect r="r" b="b" t="t" l="l"/>
            <a:pathLst>
              <a:path h="3770914" w="6662958">
                <a:moveTo>
                  <a:pt x="0" y="0"/>
                </a:moveTo>
                <a:lnTo>
                  <a:pt x="6662958" y="0"/>
                </a:lnTo>
                <a:lnTo>
                  <a:pt x="6662958" y="3770914"/>
                </a:lnTo>
                <a:lnTo>
                  <a:pt x="0" y="3770914"/>
                </a:lnTo>
                <a:lnTo>
                  <a:pt x="0" y="0"/>
                </a:lnTo>
                <a:close/>
              </a:path>
            </a:pathLst>
          </a:custGeom>
          <a:blipFill>
            <a:blip r:embed="rId7"/>
            <a:stretch>
              <a:fillRect l="-655" t="0" r="-3787" b="0"/>
            </a:stretch>
          </a:blipFill>
          <a:ln w="38100" cap="sq">
            <a:solidFill>
              <a:srgbClr val="000000"/>
            </a:solidFill>
            <a:prstDash val="solid"/>
            <a:miter/>
          </a:ln>
        </p:spPr>
      </p:sp>
      <p:sp>
        <p:nvSpPr>
          <p:cNvPr name="Freeform 11" id="11"/>
          <p:cNvSpPr/>
          <p:nvPr/>
        </p:nvSpPr>
        <p:spPr>
          <a:xfrm flipH="false" flipV="false" rot="0">
            <a:off x="1231811" y="5928455"/>
            <a:ext cx="6643782" cy="3762042"/>
          </a:xfrm>
          <a:custGeom>
            <a:avLst/>
            <a:gdLst/>
            <a:ahLst/>
            <a:cxnLst/>
            <a:rect r="r" b="b" t="t" l="l"/>
            <a:pathLst>
              <a:path h="3762042" w="6643782">
                <a:moveTo>
                  <a:pt x="0" y="0"/>
                </a:moveTo>
                <a:lnTo>
                  <a:pt x="6643782" y="0"/>
                </a:lnTo>
                <a:lnTo>
                  <a:pt x="6643782" y="3762042"/>
                </a:lnTo>
                <a:lnTo>
                  <a:pt x="0" y="3762042"/>
                </a:lnTo>
                <a:lnTo>
                  <a:pt x="0" y="0"/>
                </a:lnTo>
                <a:close/>
              </a:path>
            </a:pathLst>
          </a:custGeom>
          <a:blipFill>
            <a:blip r:embed="rId8"/>
            <a:stretch>
              <a:fillRect l="0" t="0" r="0" b="0"/>
            </a:stretch>
          </a:blipFill>
          <a:ln w="38100" cap="sq">
            <a:solidFill>
              <a:srgbClr val="000000"/>
            </a:solidFill>
            <a:prstDash val="solid"/>
            <a:miter/>
          </a:ln>
        </p:spPr>
      </p:sp>
      <p:sp>
        <p:nvSpPr>
          <p:cNvPr name="Freeform 12" id="12"/>
          <p:cNvSpPr/>
          <p:nvPr/>
        </p:nvSpPr>
        <p:spPr>
          <a:xfrm flipH="false" flipV="false" rot="0">
            <a:off x="8133871" y="6015622"/>
            <a:ext cx="6992541" cy="3587707"/>
          </a:xfrm>
          <a:custGeom>
            <a:avLst/>
            <a:gdLst/>
            <a:ahLst/>
            <a:cxnLst/>
            <a:rect r="r" b="b" t="t" l="l"/>
            <a:pathLst>
              <a:path h="3587707" w="6992541">
                <a:moveTo>
                  <a:pt x="0" y="0"/>
                </a:moveTo>
                <a:lnTo>
                  <a:pt x="6992541" y="0"/>
                </a:lnTo>
                <a:lnTo>
                  <a:pt x="6992541" y="3587708"/>
                </a:lnTo>
                <a:lnTo>
                  <a:pt x="0" y="3587708"/>
                </a:lnTo>
                <a:lnTo>
                  <a:pt x="0" y="0"/>
                </a:lnTo>
                <a:close/>
              </a:path>
            </a:pathLst>
          </a:custGeom>
          <a:blipFill>
            <a:blip r:embed="rId9"/>
            <a:stretch>
              <a:fillRect l="0" t="-16757" r="0" b="-5056"/>
            </a:stretch>
          </a:blipFill>
          <a:ln w="38100" cap="sq">
            <a:solidFill>
              <a:srgbClr val="000000"/>
            </a:solidFill>
            <a:prstDash val="solid"/>
            <a:miter/>
          </a:ln>
        </p:spPr>
      </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660185"/>
            <a:ext cx="15623480" cy="1127764"/>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RESULTS</a:t>
            </a:r>
          </a:p>
        </p:txBody>
      </p:sp>
      <p:grpSp>
        <p:nvGrpSpPr>
          <p:cNvPr name="Group 3" id="3"/>
          <p:cNvGrpSpPr/>
          <p:nvPr/>
        </p:nvGrpSpPr>
        <p:grpSpPr>
          <a:xfrm rot="0">
            <a:off x="422044" y="2554585"/>
            <a:ext cx="17443912" cy="6378531"/>
            <a:chOff x="0" y="0"/>
            <a:chExt cx="836127" cy="305738"/>
          </a:xfrm>
        </p:grpSpPr>
        <p:sp>
          <p:nvSpPr>
            <p:cNvPr name="Freeform 4" id="4"/>
            <p:cNvSpPr/>
            <p:nvPr/>
          </p:nvSpPr>
          <p:spPr>
            <a:xfrm flipH="false" flipV="false" rot="0">
              <a:off x="0" y="0"/>
              <a:ext cx="836127" cy="305738"/>
            </a:xfrm>
            <a:custGeom>
              <a:avLst/>
              <a:gdLst/>
              <a:ahLst/>
              <a:cxnLst/>
              <a:rect r="r" b="b" t="t" l="l"/>
              <a:pathLst>
                <a:path h="305738" w="836127">
                  <a:moveTo>
                    <a:pt x="0" y="0"/>
                  </a:moveTo>
                  <a:lnTo>
                    <a:pt x="836127" y="0"/>
                  </a:lnTo>
                  <a:lnTo>
                    <a:pt x="836127" y="305738"/>
                  </a:lnTo>
                  <a:lnTo>
                    <a:pt x="0" y="305738"/>
                  </a:lnTo>
                  <a:close/>
                </a:path>
              </a:pathLst>
            </a:custGeom>
            <a:solidFill>
              <a:srgbClr val="000000">
                <a:alpha val="0"/>
              </a:srgbClr>
            </a:solidFill>
            <a:ln cap="sq">
              <a:noFill/>
              <a:prstDash val="solid"/>
              <a:miter/>
            </a:ln>
          </p:spPr>
        </p:sp>
        <p:sp>
          <p:nvSpPr>
            <p:cNvPr name="TextBox 5" id="5"/>
            <p:cNvSpPr txBox="true"/>
            <p:nvPr/>
          </p:nvSpPr>
          <p:spPr>
            <a:xfrm>
              <a:off x="0" y="-200025"/>
              <a:ext cx="836127" cy="505763"/>
            </a:xfrm>
            <a:prstGeom prst="rect">
              <a:avLst/>
            </a:prstGeom>
          </p:spPr>
          <p:txBody>
            <a:bodyPr anchor="ctr" rtlCol="false" tIns="25538" lIns="25538" bIns="25538" rIns="25538"/>
            <a:lstStyle/>
            <a:p>
              <a:pPr algn="just">
                <a:lnSpc>
                  <a:spcPts val="5009"/>
                </a:lnSpc>
              </a:pPr>
            </a:p>
          </p:txBody>
        </p:sp>
      </p:grpSp>
      <p:sp>
        <p:nvSpPr>
          <p:cNvPr name="Freeform 6" id="6"/>
          <p:cNvSpPr/>
          <p:nvPr/>
        </p:nvSpPr>
        <p:spPr>
          <a:xfrm flipH="false" flipV="false" rot="-1625759">
            <a:off x="11297181" y="-4953753"/>
            <a:ext cx="9495369" cy="7717145"/>
          </a:xfrm>
          <a:custGeom>
            <a:avLst/>
            <a:gdLst/>
            <a:ahLst/>
            <a:cxnLst/>
            <a:rect r="r" b="b" t="t" l="l"/>
            <a:pathLst>
              <a:path h="7717145" w="9495369">
                <a:moveTo>
                  <a:pt x="0" y="0"/>
                </a:moveTo>
                <a:lnTo>
                  <a:pt x="9495368" y="0"/>
                </a:lnTo>
                <a:lnTo>
                  <a:pt x="9495368"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16068104" y="8395254"/>
            <a:ext cx="9727319" cy="3106962"/>
          </a:xfrm>
          <a:custGeom>
            <a:avLst/>
            <a:gdLst/>
            <a:ahLst/>
            <a:cxnLst/>
            <a:rect r="r" b="b" t="t" l="l"/>
            <a:pathLst>
              <a:path h="3106962" w="9727319">
                <a:moveTo>
                  <a:pt x="0" y="0"/>
                </a:moveTo>
                <a:lnTo>
                  <a:pt x="9727318" y="0"/>
                </a:lnTo>
                <a:lnTo>
                  <a:pt x="9727318"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1625759">
            <a:off x="-6592115" y="5756258"/>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9" id="9"/>
          <p:cNvSpPr/>
          <p:nvPr/>
        </p:nvSpPr>
        <p:spPr>
          <a:xfrm flipH="false" flipV="false" rot="0">
            <a:off x="1028700" y="2461538"/>
            <a:ext cx="7459938" cy="3654204"/>
          </a:xfrm>
          <a:custGeom>
            <a:avLst/>
            <a:gdLst/>
            <a:ahLst/>
            <a:cxnLst/>
            <a:rect r="r" b="b" t="t" l="l"/>
            <a:pathLst>
              <a:path h="3654204" w="7459938">
                <a:moveTo>
                  <a:pt x="0" y="0"/>
                </a:moveTo>
                <a:lnTo>
                  <a:pt x="7459938" y="0"/>
                </a:lnTo>
                <a:lnTo>
                  <a:pt x="7459938" y="3654204"/>
                </a:lnTo>
                <a:lnTo>
                  <a:pt x="0" y="3654204"/>
                </a:lnTo>
                <a:lnTo>
                  <a:pt x="0" y="0"/>
                </a:lnTo>
                <a:close/>
              </a:path>
            </a:pathLst>
          </a:custGeom>
          <a:blipFill>
            <a:blip r:embed="rId6"/>
            <a:stretch>
              <a:fillRect l="0" t="0" r="0" b="0"/>
            </a:stretch>
          </a:blipFill>
          <a:ln w="38100" cap="sq">
            <a:solidFill>
              <a:srgbClr val="000000"/>
            </a:solidFill>
            <a:prstDash val="solid"/>
            <a:miter/>
          </a:ln>
        </p:spPr>
      </p:sp>
      <p:sp>
        <p:nvSpPr>
          <p:cNvPr name="Freeform 10" id="10"/>
          <p:cNvSpPr/>
          <p:nvPr/>
        </p:nvSpPr>
        <p:spPr>
          <a:xfrm flipH="false" flipV="false" rot="0">
            <a:off x="8840440" y="2461538"/>
            <a:ext cx="7811740" cy="3796017"/>
          </a:xfrm>
          <a:custGeom>
            <a:avLst/>
            <a:gdLst/>
            <a:ahLst/>
            <a:cxnLst/>
            <a:rect r="r" b="b" t="t" l="l"/>
            <a:pathLst>
              <a:path h="3796017" w="7811740">
                <a:moveTo>
                  <a:pt x="0" y="0"/>
                </a:moveTo>
                <a:lnTo>
                  <a:pt x="7811740" y="0"/>
                </a:lnTo>
                <a:lnTo>
                  <a:pt x="7811740" y="3796017"/>
                </a:lnTo>
                <a:lnTo>
                  <a:pt x="0" y="3796017"/>
                </a:lnTo>
                <a:lnTo>
                  <a:pt x="0" y="0"/>
                </a:lnTo>
                <a:close/>
              </a:path>
            </a:pathLst>
          </a:custGeom>
          <a:blipFill>
            <a:blip r:embed="rId7"/>
            <a:stretch>
              <a:fillRect l="0" t="0" r="0" b="0"/>
            </a:stretch>
          </a:blipFill>
          <a:ln w="38100" cap="sq">
            <a:solidFill>
              <a:srgbClr val="000000"/>
            </a:solidFill>
            <a:prstDash val="solid"/>
            <a:miter/>
          </a:ln>
        </p:spPr>
      </p:sp>
      <p:sp>
        <p:nvSpPr>
          <p:cNvPr name="Freeform 11" id="11"/>
          <p:cNvSpPr/>
          <p:nvPr/>
        </p:nvSpPr>
        <p:spPr>
          <a:xfrm flipH="false" flipV="false" rot="0">
            <a:off x="1063427" y="6537779"/>
            <a:ext cx="7425211" cy="3410956"/>
          </a:xfrm>
          <a:custGeom>
            <a:avLst/>
            <a:gdLst/>
            <a:ahLst/>
            <a:cxnLst/>
            <a:rect r="r" b="b" t="t" l="l"/>
            <a:pathLst>
              <a:path h="3410956" w="7425211">
                <a:moveTo>
                  <a:pt x="0" y="0"/>
                </a:moveTo>
                <a:lnTo>
                  <a:pt x="7425211" y="0"/>
                </a:lnTo>
                <a:lnTo>
                  <a:pt x="7425211" y="3410956"/>
                </a:lnTo>
                <a:lnTo>
                  <a:pt x="0" y="3410956"/>
                </a:lnTo>
                <a:lnTo>
                  <a:pt x="0" y="0"/>
                </a:lnTo>
                <a:close/>
              </a:path>
            </a:pathLst>
          </a:custGeom>
          <a:blipFill>
            <a:blip r:embed="rId8"/>
            <a:stretch>
              <a:fillRect l="0" t="0" r="0" b="0"/>
            </a:stretch>
          </a:blipFill>
          <a:ln w="38100" cap="sq">
            <a:solidFill>
              <a:srgbClr val="000000"/>
            </a:solidFill>
            <a:prstDash val="solid"/>
            <a:miter/>
          </a:ln>
        </p:spPr>
      </p:sp>
      <p:sp>
        <p:nvSpPr>
          <p:cNvPr name="Freeform 12" id="12"/>
          <p:cNvSpPr/>
          <p:nvPr/>
        </p:nvSpPr>
        <p:spPr>
          <a:xfrm flipH="false" flipV="false" rot="0">
            <a:off x="8840440" y="6537779"/>
            <a:ext cx="7677898" cy="3263107"/>
          </a:xfrm>
          <a:custGeom>
            <a:avLst/>
            <a:gdLst/>
            <a:ahLst/>
            <a:cxnLst/>
            <a:rect r="r" b="b" t="t" l="l"/>
            <a:pathLst>
              <a:path h="3263107" w="7677898">
                <a:moveTo>
                  <a:pt x="0" y="0"/>
                </a:moveTo>
                <a:lnTo>
                  <a:pt x="7677898" y="0"/>
                </a:lnTo>
                <a:lnTo>
                  <a:pt x="7677898" y="3263106"/>
                </a:lnTo>
                <a:lnTo>
                  <a:pt x="0" y="3263106"/>
                </a:lnTo>
                <a:lnTo>
                  <a:pt x="0" y="0"/>
                </a:lnTo>
                <a:close/>
              </a:path>
            </a:pathLst>
          </a:custGeom>
          <a:blipFill>
            <a:blip r:embed="rId9"/>
            <a:stretch>
              <a:fillRect l="0" t="0" r="0" b="0"/>
            </a:stretch>
          </a:blipFill>
          <a:ln w="38100" cap="sq">
            <a:solidFill>
              <a:srgbClr val="000000"/>
            </a:solidFill>
            <a:prstDash val="solid"/>
            <a:miter/>
          </a:ln>
        </p:spPr>
      </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660185"/>
            <a:ext cx="15623480" cy="1127764"/>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RESULTS</a:t>
            </a:r>
          </a:p>
        </p:txBody>
      </p:sp>
      <p:grpSp>
        <p:nvGrpSpPr>
          <p:cNvPr name="Group 3" id="3"/>
          <p:cNvGrpSpPr/>
          <p:nvPr/>
        </p:nvGrpSpPr>
        <p:grpSpPr>
          <a:xfrm rot="0">
            <a:off x="422044" y="2554585"/>
            <a:ext cx="17443912" cy="6378531"/>
            <a:chOff x="0" y="0"/>
            <a:chExt cx="836127" cy="305738"/>
          </a:xfrm>
        </p:grpSpPr>
        <p:sp>
          <p:nvSpPr>
            <p:cNvPr name="Freeform 4" id="4"/>
            <p:cNvSpPr/>
            <p:nvPr/>
          </p:nvSpPr>
          <p:spPr>
            <a:xfrm flipH="false" flipV="false" rot="0">
              <a:off x="0" y="0"/>
              <a:ext cx="836127" cy="305738"/>
            </a:xfrm>
            <a:custGeom>
              <a:avLst/>
              <a:gdLst/>
              <a:ahLst/>
              <a:cxnLst/>
              <a:rect r="r" b="b" t="t" l="l"/>
              <a:pathLst>
                <a:path h="305738" w="836127">
                  <a:moveTo>
                    <a:pt x="0" y="0"/>
                  </a:moveTo>
                  <a:lnTo>
                    <a:pt x="836127" y="0"/>
                  </a:lnTo>
                  <a:lnTo>
                    <a:pt x="836127" y="305738"/>
                  </a:lnTo>
                  <a:lnTo>
                    <a:pt x="0" y="305738"/>
                  </a:lnTo>
                  <a:close/>
                </a:path>
              </a:pathLst>
            </a:custGeom>
            <a:solidFill>
              <a:srgbClr val="000000">
                <a:alpha val="0"/>
              </a:srgbClr>
            </a:solidFill>
            <a:ln cap="sq">
              <a:noFill/>
              <a:prstDash val="solid"/>
              <a:miter/>
            </a:ln>
          </p:spPr>
        </p:sp>
        <p:sp>
          <p:nvSpPr>
            <p:cNvPr name="TextBox 5" id="5"/>
            <p:cNvSpPr txBox="true"/>
            <p:nvPr/>
          </p:nvSpPr>
          <p:spPr>
            <a:xfrm>
              <a:off x="0" y="-200025"/>
              <a:ext cx="836127" cy="505763"/>
            </a:xfrm>
            <a:prstGeom prst="rect">
              <a:avLst/>
            </a:prstGeom>
          </p:spPr>
          <p:txBody>
            <a:bodyPr anchor="ctr" rtlCol="false" tIns="25538" lIns="25538" bIns="25538" rIns="25538"/>
            <a:lstStyle/>
            <a:p>
              <a:pPr algn="just">
                <a:lnSpc>
                  <a:spcPts val="5009"/>
                </a:lnSpc>
              </a:pPr>
            </a:p>
          </p:txBody>
        </p:sp>
      </p:grpSp>
      <p:sp>
        <p:nvSpPr>
          <p:cNvPr name="Freeform 6" id="6"/>
          <p:cNvSpPr/>
          <p:nvPr/>
        </p:nvSpPr>
        <p:spPr>
          <a:xfrm flipH="false" flipV="false" rot="-1625759">
            <a:off x="11297181" y="-4953753"/>
            <a:ext cx="9495369" cy="7717145"/>
          </a:xfrm>
          <a:custGeom>
            <a:avLst/>
            <a:gdLst/>
            <a:ahLst/>
            <a:cxnLst/>
            <a:rect r="r" b="b" t="t" l="l"/>
            <a:pathLst>
              <a:path h="7717145" w="9495369">
                <a:moveTo>
                  <a:pt x="0" y="0"/>
                </a:moveTo>
                <a:lnTo>
                  <a:pt x="9495368" y="0"/>
                </a:lnTo>
                <a:lnTo>
                  <a:pt x="9495368"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16068104" y="8395254"/>
            <a:ext cx="9727319" cy="3106962"/>
          </a:xfrm>
          <a:custGeom>
            <a:avLst/>
            <a:gdLst/>
            <a:ahLst/>
            <a:cxnLst/>
            <a:rect r="r" b="b" t="t" l="l"/>
            <a:pathLst>
              <a:path h="3106962" w="9727319">
                <a:moveTo>
                  <a:pt x="0" y="0"/>
                </a:moveTo>
                <a:lnTo>
                  <a:pt x="9727318" y="0"/>
                </a:lnTo>
                <a:lnTo>
                  <a:pt x="9727318"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1625759">
            <a:off x="-6592115" y="5756258"/>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9" id="9"/>
          <p:cNvSpPr/>
          <p:nvPr/>
        </p:nvSpPr>
        <p:spPr>
          <a:xfrm flipH="false" flipV="false" rot="0">
            <a:off x="1028700" y="2926791"/>
            <a:ext cx="7097123" cy="4248809"/>
          </a:xfrm>
          <a:custGeom>
            <a:avLst/>
            <a:gdLst/>
            <a:ahLst/>
            <a:cxnLst/>
            <a:rect r="r" b="b" t="t" l="l"/>
            <a:pathLst>
              <a:path h="4248809" w="7097123">
                <a:moveTo>
                  <a:pt x="0" y="0"/>
                </a:moveTo>
                <a:lnTo>
                  <a:pt x="7097123" y="0"/>
                </a:lnTo>
                <a:lnTo>
                  <a:pt x="7097123" y="4248809"/>
                </a:lnTo>
                <a:lnTo>
                  <a:pt x="0" y="4248809"/>
                </a:lnTo>
                <a:lnTo>
                  <a:pt x="0" y="0"/>
                </a:lnTo>
                <a:close/>
              </a:path>
            </a:pathLst>
          </a:custGeom>
          <a:blipFill>
            <a:blip r:embed="rId6"/>
            <a:stretch>
              <a:fillRect l="-5304" t="0" r="-5304" b="0"/>
            </a:stretch>
          </a:blipFill>
          <a:ln w="38100" cap="sq">
            <a:solidFill>
              <a:srgbClr val="000000"/>
            </a:solidFill>
            <a:prstDash val="solid"/>
            <a:miter/>
          </a:ln>
        </p:spPr>
      </p:sp>
      <p:sp>
        <p:nvSpPr>
          <p:cNvPr name="Freeform 10" id="10"/>
          <p:cNvSpPr/>
          <p:nvPr/>
        </p:nvSpPr>
        <p:spPr>
          <a:xfrm flipH="false" flipV="false" rot="0">
            <a:off x="8840440" y="2694008"/>
            <a:ext cx="7537322" cy="4898985"/>
          </a:xfrm>
          <a:custGeom>
            <a:avLst/>
            <a:gdLst/>
            <a:ahLst/>
            <a:cxnLst/>
            <a:rect r="r" b="b" t="t" l="l"/>
            <a:pathLst>
              <a:path h="4898985" w="7537322">
                <a:moveTo>
                  <a:pt x="0" y="0"/>
                </a:moveTo>
                <a:lnTo>
                  <a:pt x="7537322" y="0"/>
                </a:lnTo>
                <a:lnTo>
                  <a:pt x="7537322" y="4898984"/>
                </a:lnTo>
                <a:lnTo>
                  <a:pt x="0" y="4898984"/>
                </a:lnTo>
                <a:lnTo>
                  <a:pt x="0" y="0"/>
                </a:lnTo>
                <a:close/>
              </a:path>
            </a:pathLst>
          </a:custGeom>
          <a:blipFill>
            <a:blip r:embed="rId7"/>
            <a:stretch>
              <a:fillRect l="-7455" t="0" r="-7455" b="0"/>
            </a:stretch>
          </a:blipFill>
          <a:ln w="38100" cap="sq">
            <a:solidFill>
              <a:srgbClr val="000000"/>
            </a:solidFill>
            <a:prstDash val="solid"/>
            <a:miter/>
          </a:ln>
        </p:spPr>
      </p:sp>
    </p:spTree>
  </p:cSld>
  <p:clrMapOvr>
    <a:masterClrMapping/>
  </p:clrMapOvr>
</p:sld>
</file>

<file path=ppt/slides/slide4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44624" y="541029"/>
            <a:ext cx="15623480" cy="1127629"/>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CONLCUSION</a:t>
            </a:r>
          </a:p>
        </p:txBody>
      </p:sp>
      <p:grpSp>
        <p:nvGrpSpPr>
          <p:cNvPr name="Group 3" id="3"/>
          <p:cNvGrpSpPr/>
          <p:nvPr/>
        </p:nvGrpSpPr>
        <p:grpSpPr>
          <a:xfrm rot="0">
            <a:off x="422044" y="2341934"/>
            <a:ext cx="17443912" cy="6378531"/>
            <a:chOff x="0" y="0"/>
            <a:chExt cx="836127" cy="305738"/>
          </a:xfrm>
        </p:grpSpPr>
        <p:sp>
          <p:nvSpPr>
            <p:cNvPr name="Freeform 4" id="4"/>
            <p:cNvSpPr/>
            <p:nvPr/>
          </p:nvSpPr>
          <p:spPr>
            <a:xfrm flipH="false" flipV="false" rot="0">
              <a:off x="0" y="0"/>
              <a:ext cx="836127" cy="305738"/>
            </a:xfrm>
            <a:custGeom>
              <a:avLst/>
              <a:gdLst/>
              <a:ahLst/>
              <a:cxnLst/>
              <a:rect r="r" b="b" t="t" l="l"/>
              <a:pathLst>
                <a:path h="305738" w="836127">
                  <a:moveTo>
                    <a:pt x="0" y="0"/>
                  </a:moveTo>
                  <a:lnTo>
                    <a:pt x="836127" y="0"/>
                  </a:lnTo>
                  <a:lnTo>
                    <a:pt x="836127" y="305738"/>
                  </a:lnTo>
                  <a:lnTo>
                    <a:pt x="0" y="305738"/>
                  </a:lnTo>
                  <a:close/>
                </a:path>
              </a:pathLst>
            </a:custGeom>
            <a:solidFill>
              <a:srgbClr val="000000">
                <a:alpha val="0"/>
              </a:srgbClr>
            </a:solidFill>
            <a:ln cap="sq">
              <a:noFill/>
              <a:prstDash val="solid"/>
              <a:miter/>
            </a:ln>
          </p:spPr>
        </p:sp>
        <p:sp>
          <p:nvSpPr>
            <p:cNvPr name="TextBox 5" id="5"/>
            <p:cNvSpPr txBox="true"/>
            <p:nvPr/>
          </p:nvSpPr>
          <p:spPr>
            <a:xfrm>
              <a:off x="0" y="-200025"/>
              <a:ext cx="836127" cy="505763"/>
            </a:xfrm>
            <a:prstGeom prst="rect">
              <a:avLst/>
            </a:prstGeom>
          </p:spPr>
          <p:txBody>
            <a:bodyPr anchor="ctr" rtlCol="false" tIns="25538" lIns="25538" bIns="25538" rIns="25538"/>
            <a:lstStyle/>
            <a:p>
              <a:pPr algn="just">
                <a:lnSpc>
                  <a:spcPts val="5009"/>
                </a:lnSpc>
              </a:pPr>
              <a:r>
                <a:rPr lang="en-US" sz="2999">
                  <a:solidFill>
                    <a:srgbClr val="000000"/>
                  </a:solidFill>
                  <a:latin typeface="Times New Roman"/>
                </a:rPr>
                <a:t>In conclusion, the College Information Management System (CIMS) stands as a transformative solution for educational institutions, offering streamlined administrative processes, enhanced resource management, and improved communication channels. By integrating modules such as user authentication, college management, and communication, CIMS empowers students to efficiently manage records, attendance, and academic resources. Its integration of past question papers facilitates exam preparation, while its intuitive interface fosters enhanced interaction between faculty and administrators. With CIMS, educational institutions can navigate the complexities of administrative tasks with ease, fostering a conducive environment for learning and growth. Through its comprehensive functionalities and user-friendly design, CIMS represents a pivotal step towards optimizing operations and promoting excellence within educational institutions.</a:t>
              </a:r>
            </a:p>
          </p:txBody>
        </p:sp>
      </p:grpSp>
      <p:sp>
        <p:nvSpPr>
          <p:cNvPr name="Freeform 6" id="6"/>
          <p:cNvSpPr/>
          <p:nvPr/>
        </p:nvSpPr>
        <p:spPr>
          <a:xfrm flipH="false" flipV="false" rot="-1625759">
            <a:off x="11614928" y="-495375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16068104" y="8395254"/>
            <a:ext cx="9727319" cy="3106962"/>
          </a:xfrm>
          <a:custGeom>
            <a:avLst/>
            <a:gdLst/>
            <a:ahLst/>
            <a:cxnLst/>
            <a:rect r="r" b="b" t="t" l="l"/>
            <a:pathLst>
              <a:path h="3106962" w="9727319">
                <a:moveTo>
                  <a:pt x="0" y="0"/>
                </a:moveTo>
                <a:lnTo>
                  <a:pt x="9727318" y="0"/>
                </a:lnTo>
                <a:lnTo>
                  <a:pt x="9727318"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1625759">
            <a:off x="-6592115" y="5756258"/>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Tree>
  </p:cSld>
  <p:clrMapOvr>
    <a:masterClrMapping/>
  </p:clrMapOvr>
</p:sld>
</file>

<file path=ppt/slides/slide4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59323" y="588002"/>
            <a:ext cx="15623480" cy="1127741"/>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REFERENCES</a:t>
            </a:r>
          </a:p>
        </p:txBody>
      </p:sp>
      <p:grpSp>
        <p:nvGrpSpPr>
          <p:cNvPr name="Group 3" id="3"/>
          <p:cNvGrpSpPr/>
          <p:nvPr/>
        </p:nvGrpSpPr>
        <p:grpSpPr>
          <a:xfrm rot="0">
            <a:off x="501871" y="2303393"/>
            <a:ext cx="17472150" cy="8229235"/>
            <a:chOff x="0" y="0"/>
            <a:chExt cx="837481" cy="394446"/>
          </a:xfrm>
        </p:grpSpPr>
        <p:sp>
          <p:nvSpPr>
            <p:cNvPr name="Freeform 4" id="4"/>
            <p:cNvSpPr/>
            <p:nvPr/>
          </p:nvSpPr>
          <p:spPr>
            <a:xfrm flipH="false" flipV="false" rot="0">
              <a:off x="0" y="0"/>
              <a:ext cx="837481" cy="394446"/>
            </a:xfrm>
            <a:custGeom>
              <a:avLst/>
              <a:gdLst/>
              <a:ahLst/>
              <a:cxnLst/>
              <a:rect r="r" b="b" t="t" l="l"/>
              <a:pathLst>
                <a:path h="394446" w="837481">
                  <a:moveTo>
                    <a:pt x="0" y="0"/>
                  </a:moveTo>
                  <a:lnTo>
                    <a:pt x="837481" y="0"/>
                  </a:lnTo>
                  <a:lnTo>
                    <a:pt x="837481" y="394446"/>
                  </a:lnTo>
                  <a:lnTo>
                    <a:pt x="0" y="394446"/>
                  </a:lnTo>
                  <a:close/>
                </a:path>
              </a:pathLst>
            </a:custGeom>
            <a:solidFill>
              <a:srgbClr val="000000">
                <a:alpha val="0"/>
              </a:srgbClr>
            </a:solidFill>
            <a:ln cap="sq">
              <a:noFill/>
              <a:prstDash val="solid"/>
              <a:miter/>
            </a:ln>
          </p:spPr>
        </p:sp>
        <p:sp>
          <p:nvSpPr>
            <p:cNvPr name="TextBox 5" id="5"/>
            <p:cNvSpPr txBox="true"/>
            <p:nvPr/>
          </p:nvSpPr>
          <p:spPr>
            <a:xfrm>
              <a:off x="0" y="-133350"/>
              <a:ext cx="837481" cy="527796"/>
            </a:xfrm>
            <a:prstGeom prst="rect">
              <a:avLst/>
            </a:prstGeom>
          </p:spPr>
          <p:txBody>
            <a:bodyPr anchor="ctr" rtlCol="false" tIns="25538" lIns="25538" bIns="25538" rIns="25538"/>
            <a:lstStyle/>
            <a:p>
              <a:pPr algn="just">
                <a:lnSpc>
                  <a:spcPts val="4619"/>
                </a:lnSpc>
              </a:pPr>
              <a:r>
                <a:rPr lang="en-US" sz="3299">
                  <a:solidFill>
                    <a:srgbClr val="000000"/>
                  </a:solidFill>
                  <a:latin typeface="Times New Roman"/>
                </a:rPr>
                <a:t>1. Kumar, A., &amp; Singh, R. (2022). Development and Implementation of an Intelligent Student Management System Using Machine Learning Techniques. Journal of Information and Communication Technology Research, 16(3), 215-223.</a:t>
              </a:r>
            </a:p>
            <a:p>
              <a:pPr algn="just">
                <a:lnSpc>
                  <a:spcPts val="4619"/>
                </a:lnSpc>
              </a:pPr>
              <a:r>
                <a:rPr lang="en-US" sz="3299">
                  <a:solidFill>
                    <a:srgbClr val="000000"/>
                  </a:solidFill>
                  <a:latin typeface="Times New Roman"/>
                </a:rPr>
                <a:t>2. El-Khouri, F., &amp; Al-Haddad, H. (2021). A Mobile-Based Student Management System for Enhanced Student Engagement and Performance. Journal of Emerging Technologies in Learning, 16(2), 45-58.</a:t>
              </a:r>
            </a:p>
            <a:p>
              <a:pPr algn="just">
                <a:lnSpc>
                  <a:spcPts val="4619"/>
                </a:lnSpc>
              </a:pPr>
              <a:r>
                <a:rPr lang="en-US" sz="3299">
                  <a:solidFill>
                    <a:srgbClr val="000000"/>
                  </a:solidFill>
                  <a:latin typeface="Times New Roman"/>
                </a:rPr>
                <a:t>3. Dwivedi, A., &amp; Gupta, V. K. (2020). A Review of Student Management Systems: Challenges and Future Directions. International Journal of Computer Applications, 1(8), 73-78.</a:t>
              </a:r>
            </a:p>
            <a:p>
              <a:pPr algn="just">
                <a:lnSpc>
                  <a:spcPts val="4619"/>
                </a:lnSpc>
              </a:pPr>
              <a:r>
                <a:rPr lang="en-US" sz="3299">
                  <a:solidFill>
                    <a:srgbClr val="000000"/>
                  </a:solidFill>
                  <a:latin typeface="Times New Roman"/>
                </a:rPr>
                <a:t>4. Sharma, N., &amp; Sharma, D. (2019). Design and Development of a Web-Based Student Management System Using ASP.NET and SQL Server. Journal of Engineering Science and Technology, 14(4), 1698-1702.</a:t>
              </a:r>
            </a:p>
            <a:p>
              <a:pPr algn="just">
                <a:lnSpc>
                  <a:spcPts val="4619"/>
                </a:lnSpc>
              </a:pPr>
              <a:r>
                <a:rPr lang="en-US" sz="3299">
                  <a:solidFill>
                    <a:srgbClr val="000000"/>
                  </a:solidFill>
                  <a:latin typeface="Times New Roman"/>
                </a:rPr>
                <a:t>5. El-Sherif, H., &amp; El-Sakka, A. A. (2018). A Robust Cloud-Based Student Management System Using Blockchain Technology. IEEE Access, 7(1), 11950-11956.</a:t>
              </a:r>
            </a:p>
            <a:p>
              <a:pPr algn="just">
                <a:lnSpc>
                  <a:spcPts val="4619"/>
                </a:lnSpc>
              </a:pPr>
            </a:p>
          </p:txBody>
        </p:sp>
      </p:grpSp>
      <p:sp>
        <p:nvSpPr>
          <p:cNvPr name="Freeform 6" id="6"/>
          <p:cNvSpPr/>
          <p:nvPr/>
        </p:nvSpPr>
        <p:spPr>
          <a:xfrm flipH="false" flipV="false" rot="-1625759">
            <a:off x="9444729" y="-529337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7291589" y="9937104"/>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53654" y="336208"/>
            <a:ext cx="15623480" cy="1127741"/>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EXISITING SYSTEM</a:t>
            </a:r>
          </a:p>
        </p:txBody>
      </p:sp>
      <p:grpSp>
        <p:nvGrpSpPr>
          <p:cNvPr name="Group 3" id="3"/>
          <p:cNvGrpSpPr/>
          <p:nvPr/>
        </p:nvGrpSpPr>
        <p:grpSpPr>
          <a:xfrm rot="0">
            <a:off x="665377" y="3236552"/>
            <a:ext cx="16957246" cy="1695724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cap="sq">
              <a:noFill/>
              <a:prstDash val="solid"/>
              <a:miter/>
            </a:ln>
          </p:spPr>
        </p:sp>
        <p:sp>
          <p:nvSpPr>
            <p:cNvPr name="TextBox 5" id="5"/>
            <p:cNvSpPr txBox="true"/>
            <p:nvPr/>
          </p:nvSpPr>
          <p:spPr>
            <a:xfrm>
              <a:off x="0" y="-76200"/>
              <a:ext cx="812800" cy="889000"/>
            </a:xfrm>
            <a:prstGeom prst="rect">
              <a:avLst/>
            </a:prstGeom>
          </p:spPr>
          <p:txBody>
            <a:bodyPr anchor="ctr" rtlCol="false" tIns="25538" lIns="25538" bIns="25538" rIns="25538"/>
            <a:lstStyle/>
            <a:p>
              <a:pPr algn="ctr">
                <a:lnSpc>
                  <a:spcPts val="2659"/>
                </a:lnSpc>
              </a:pPr>
            </a:p>
          </p:txBody>
        </p:sp>
      </p:grpSp>
      <p:sp>
        <p:nvSpPr>
          <p:cNvPr name="Freeform 6" id="6"/>
          <p:cNvSpPr/>
          <p:nvPr/>
        </p:nvSpPr>
        <p:spPr>
          <a:xfrm flipH="false" flipV="false" rot="-1625759">
            <a:off x="9350784" y="-5536588"/>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15557255" y="7704819"/>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0" y="1645863"/>
            <a:ext cx="18040456" cy="7885434"/>
          </a:xfrm>
          <a:prstGeom prst="rect">
            <a:avLst/>
          </a:prstGeom>
        </p:spPr>
        <p:txBody>
          <a:bodyPr anchor="t" rtlCol="false" tIns="0" lIns="0" bIns="0" rIns="0">
            <a:spAutoFit/>
          </a:bodyPr>
          <a:lstStyle/>
          <a:p>
            <a:pPr algn="just" marL="606573" indent="-303286" lvl="1">
              <a:lnSpc>
                <a:spcPts val="4495"/>
              </a:lnSpc>
              <a:buAutoNum type="arabicPeriod" startAt="1"/>
            </a:pPr>
            <a:r>
              <a:rPr lang="en-US" sz="2809">
                <a:solidFill>
                  <a:srgbClr val="000000"/>
                </a:solidFill>
                <a:latin typeface="Times New Roman"/>
              </a:rPr>
              <a:t> Existing manual college information systems are characterized by a variety of methods, ranging from paper-based systems to minimally computerized processes. These systems face significant inefficiencies, including scattered data, slow access, and limited accessibility. </a:t>
            </a:r>
          </a:p>
          <a:p>
            <a:pPr algn="just" marL="606573" indent="-303286" lvl="1">
              <a:lnSpc>
                <a:spcPts val="4495"/>
              </a:lnSpc>
              <a:buAutoNum type="arabicPeriod" startAt="1"/>
            </a:pPr>
            <a:r>
              <a:rPr lang="en-US" sz="2809">
                <a:solidFill>
                  <a:srgbClr val="000000"/>
                </a:solidFill>
                <a:latin typeface="Times New Roman"/>
              </a:rPr>
              <a:t>With data stored in physical formats, retrieving and updating information becomes time-consuming and error-prone. Moreover, manual systems hinder effective data analysis, posing challenges in identifying trends and patterns crucial for academic and administrative decision-making.</a:t>
            </a:r>
          </a:p>
          <a:p>
            <a:pPr algn="just" marL="606573" indent="-303286" lvl="1">
              <a:lnSpc>
                <a:spcPts val="4495"/>
              </a:lnSpc>
              <a:buAutoNum type="arabicPeriod" startAt="1"/>
            </a:pPr>
            <a:r>
              <a:rPr lang="en-US" sz="2809">
                <a:solidFill>
                  <a:srgbClr val="000000"/>
                </a:solidFill>
                <a:latin typeface="Times New Roman"/>
              </a:rPr>
              <a:t>Security risks also loom large, as paper records are vulnerable to loss, damage, and unauthorized access. Delays in obtaining information further impede college operations, necessitating additional effort from staff and stakeholders. </a:t>
            </a:r>
          </a:p>
          <a:p>
            <a:pPr algn="just" marL="606573" indent="-303286" lvl="1">
              <a:lnSpc>
                <a:spcPts val="4495"/>
              </a:lnSpc>
              <a:buAutoNum type="arabicPeriod" startAt="1"/>
            </a:pPr>
            <a:r>
              <a:rPr lang="en-US" sz="2809">
                <a:solidFill>
                  <a:srgbClr val="000000"/>
                </a:solidFill>
                <a:latin typeface="Times New Roman"/>
              </a:rPr>
              <a:t>As such, there is a pressing need for modern solutions like the proposed College Information Management System (CIMS) to streamline processes, enhance accessibility, and improve overall efficiency in college information management.</a:t>
            </a:r>
          </a:p>
          <a:p>
            <a:pPr algn="just" marL="606573" indent="-303286" lvl="1">
              <a:lnSpc>
                <a:spcPts val="4495"/>
              </a:lnSpc>
              <a:buAutoNum type="arabicPeriod" startAt="1"/>
            </a:pPr>
            <a:r>
              <a:rPr lang="en-US" sz="2809">
                <a:solidFill>
                  <a:srgbClr val="000000"/>
                </a:solidFill>
                <a:latin typeface="Times New Roman"/>
              </a:rPr>
              <a:t> The project aims to address these shortcomings by leveraging the strengths of automated systems in developing a more efficient College information management system.</a:t>
            </a:r>
          </a:p>
        </p:txBody>
      </p:sp>
    </p:spTree>
  </p:cSld>
  <p:clrMapOvr>
    <a:masterClrMapping/>
  </p:clrMapOvr>
</p:sld>
</file>

<file path=ppt/slides/slide5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65377" y="541029"/>
            <a:ext cx="15623480" cy="1127741"/>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REFERENCES</a:t>
            </a:r>
          </a:p>
        </p:txBody>
      </p:sp>
      <p:grpSp>
        <p:nvGrpSpPr>
          <p:cNvPr name="Group 3" id="3"/>
          <p:cNvGrpSpPr/>
          <p:nvPr/>
        </p:nvGrpSpPr>
        <p:grpSpPr>
          <a:xfrm rot="0">
            <a:off x="407925" y="2256421"/>
            <a:ext cx="17472150" cy="8522795"/>
            <a:chOff x="0" y="0"/>
            <a:chExt cx="837481" cy="408517"/>
          </a:xfrm>
        </p:grpSpPr>
        <p:sp>
          <p:nvSpPr>
            <p:cNvPr name="Freeform 4" id="4"/>
            <p:cNvSpPr/>
            <p:nvPr/>
          </p:nvSpPr>
          <p:spPr>
            <a:xfrm flipH="false" flipV="false" rot="0">
              <a:off x="0" y="0"/>
              <a:ext cx="837481" cy="408517"/>
            </a:xfrm>
            <a:custGeom>
              <a:avLst/>
              <a:gdLst/>
              <a:ahLst/>
              <a:cxnLst/>
              <a:rect r="r" b="b" t="t" l="l"/>
              <a:pathLst>
                <a:path h="408517" w="837481">
                  <a:moveTo>
                    <a:pt x="0" y="0"/>
                  </a:moveTo>
                  <a:lnTo>
                    <a:pt x="837481" y="0"/>
                  </a:lnTo>
                  <a:lnTo>
                    <a:pt x="837481" y="408517"/>
                  </a:lnTo>
                  <a:lnTo>
                    <a:pt x="0" y="408517"/>
                  </a:lnTo>
                  <a:close/>
                </a:path>
              </a:pathLst>
            </a:custGeom>
            <a:solidFill>
              <a:srgbClr val="000000">
                <a:alpha val="0"/>
              </a:srgbClr>
            </a:solidFill>
            <a:ln cap="sq">
              <a:noFill/>
              <a:prstDash val="solid"/>
              <a:miter/>
            </a:ln>
          </p:spPr>
        </p:sp>
        <p:sp>
          <p:nvSpPr>
            <p:cNvPr name="TextBox 5" id="5"/>
            <p:cNvSpPr txBox="true"/>
            <p:nvPr/>
          </p:nvSpPr>
          <p:spPr>
            <a:xfrm>
              <a:off x="0" y="-123825"/>
              <a:ext cx="837481" cy="532342"/>
            </a:xfrm>
            <a:prstGeom prst="rect">
              <a:avLst/>
            </a:prstGeom>
          </p:spPr>
          <p:txBody>
            <a:bodyPr anchor="ctr" rtlCol="false" tIns="25538" lIns="25538" bIns="25538" rIns="25538"/>
            <a:lstStyle/>
            <a:p>
              <a:pPr algn="just">
                <a:lnSpc>
                  <a:spcPts val="4479"/>
                </a:lnSpc>
              </a:pPr>
              <a:r>
                <a:rPr lang="en-US" sz="3199">
                  <a:solidFill>
                    <a:srgbClr val="000000"/>
                  </a:solidFill>
                  <a:latin typeface="Times New Roman"/>
                </a:rPr>
                <a:t>6. Singh, S., &amp; Kumar, D. (2017). A Scalable and Secure Student Management System Using Cloud Computing: A Case Study. International Journal of Engineering Science and Technology, 9(10), 3778-3783.</a:t>
              </a:r>
            </a:p>
            <a:p>
              <a:pPr algn="just">
                <a:lnSpc>
                  <a:spcPts val="4479"/>
                </a:lnSpc>
              </a:pPr>
              <a:r>
                <a:rPr lang="en-US" sz="3199">
                  <a:solidFill>
                    <a:srgbClr val="000000"/>
                  </a:solidFill>
                  <a:latin typeface="Times New Roman"/>
                </a:rPr>
                <a:t>7. Alhudhaif, A., &amp; Alghamdi, A. (2016). Designing and Implementing a Mobile-Based Student Management System Using AngularJS and Node.js. International Journal of Engineering and Technology, 7(7), 2213-2223.</a:t>
              </a:r>
            </a:p>
            <a:p>
              <a:pPr algn="just">
                <a:lnSpc>
                  <a:spcPts val="4479"/>
                </a:lnSpc>
              </a:pPr>
              <a:r>
                <a:rPr lang="en-US" sz="3199">
                  <a:solidFill>
                    <a:srgbClr val="000000"/>
                  </a:solidFill>
                  <a:latin typeface="Times New Roman"/>
                </a:rPr>
                <a:t>8. Khan, M. F., &amp; Mahmood, T. (2015). A Secure Student Management System Using Cloud Computing and Cryptography Techniques. International Journal of Advanced Research in Computer Science and Software Engineering, 5(10), 202-207.</a:t>
              </a:r>
            </a:p>
            <a:p>
              <a:pPr algn="just">
                <a:lnSpc>
                  <a:spcPts val="4479"/>
                </a:lnSpc>
              </a:pPr>
              <a:r>
                <a:rPr lang="en-US" sz="3199">
                  <a:solidFill>
                    <a:srgbClr val="000000"/>
                  </a:solidFill>
                  <a:latin typeface="Times New Roman"/>
                </a:rPr>
                <a:t>9. Gupta, R., &amp; Singh, S. (2014). Design and Development of a Student Management System for Online Education. International Journal of Engineering Science and Technology, 6(1), 236-243.</a:t>
              </a:r>
            </a:p>
            <a:p>
              <a:pPr algn="just">
                <a:lnSpc>
                  <a:spcPts val="4479"/>
                </a:lnSpc>
              </a:pPr>
              <a:r>
                <a:rPr lang="en-US" sz="3199">
                  <a:solidFill>
                    <a:srgbClr val="000000"/>
                  </a:solidFill>
                  <a:latin typeface="Times New Roman"/>
                </a:rPr>
                <a:t>10. Jain, V., &amp; Singh, S. (2013). A Comprehensive Review of Student Management Systems: Features, Challenges, and Future Directions. International Journal of Computer Applications, 82(7), 28-33.</a:t>
              </a:r>
            </a:p>
            <a:p>
              <a:pPr algn="just">
                <a:lnSpc>
                  <a:spcPts val="4479"/>
                </a:lnSpc>
              </a:pPr>
            </a:p>
          </p:txBody>
        </p:sp>
      </p:grpSp>
      <p:sp>
        <p:nvSpPr>
          <p:cNvPr name="Freeform 6" id="6"/>
          <p:cNvSpPr/>
          <p:nvPr/>
        </p:nvSpPr>
        <p:spPr>
          <a:xfrm flipH="false" flipV="false" rot="-1625759">
            <a:off x="9350784" y="-5340347"/>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7197644" y="9890131"/>
            <a:ext cx="9727319" cy="3106962"/>
          </a:xfrm>
          <a:custGeom>
            <a:avLst/>
            <a:gdLst/>
            <a:ahLst/>
            <a:cxnLst/>
            <a:rect r="r" b="b" t="t" l="l"/>
            <a:pathLst>
              <a:path h="3106962" w="9727319">
                <a:moveTo>
                  <a:pt x="0" y="0"/>
                </a:moveTo>
                <a:lnTo>
                  <a:pt x="9727318" y="0"/>
                </a:lnTo>
                <a:lnTo>
                  <a:pt x="9727318"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5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4015675"/>
            <a:ext cx="9167258" cy="1731060"/>
          </a:xfrm>
          <a:prstGeom prst="rect">
            <a:avLst/>
          </a:prstGeom>
        </p:spPr>
        <p:txBody>
          <a:bodyPr anchor="t" rtlCol="false" tIns="0" lIns="0" bIns="0" rIns="0">
            <a:spAutoFit/>
          </a:bodyPr>
          <a:lstStyle/>
          <a:p>
            <a:pPr algn="l">
              <a:lnSpc>
                <a:spcPts val="13030"/>
              </a:lnSpc>
            </a:pPr>
            <a:r>
              <a:rPr lang="en-US" sz="13030" spc="-443">
                <a:solidFill>
                  <a:srgbClr val="004AAD"/>
                </a:solidFill>
                <a:latin typeface="Montserrat Classic Bold"/>
              </a:rPr>
              <a:t>QUERIES ?</a:t>
            </a:r>
          </a:p>
        </p:txBody>
      </p:sp>
      <p:sp>
        <p:nvSpPr>
          <p:cNvPr name="Freeform 3" id="3"/>
          <p:cNvSpPr/>
          <p:nvPr/>
        </p:nvSpPr>
        <p:spPr>
          <a:xfrm flipH="false" flipV="false" rot="-1766807">
            <a:off x="10460579" y="2341404"/>
            <a:ext cx="12112141" cy="9843868"/>
          </a:xfrm>
          <a:custGeom>
            <a:avLst/>
            <a:gdLst/>
            <a:ahLst/>
            <a:cxnLst/>
            <a:rect r="r" b="b" t="t" l="l"/>
            <a:pathLst>
              <a:path h="9843868" w="12112141">
                <a:moveTo>
                  <a:pt x="0" y="0"/>
                </a:moveTo>
                <a:lnTo>
                  <a:pt x="12112141" y="0"/>
                </a:lnTo>
                <a:lnTo>
                  <a:pt x="12112141" y="9843868"/>
                </a:lnTo>
                <a:lnTo>
                  <a:pt x="0" y="9843868"/>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65377" y="665393"/>
            <a:ext cx="15623480" cy="1127741"/>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DEMERITS</a:t>
            </a:r>
          </a:p>
        </p:txBody>
      </p:sp>
      <p:grpSp>
        <p:nvGrpSpPr>
          <p:cNvPr name="Group 3" id="3"/>
          <p:cNvGrpSpPr/>
          <p:nvPr/>
        </p:nvGrpSpPr>
        <p:grpSpPr>
          <a:xfrm rot="0">
            <a:off x="665377" y="1575472"/>
            <a:ext cx="16957246" cy="18618326"/>
            <a:chOff x="0" y="0"/>
            <a:chExt cx="812800" cy="892419"/>
          </a:xfrm>
        </p:grpSpPr>
        <p:sp>
          <p:nvSpPr>
            <p:cNvPr name="Freeform 4" id="4"/>
            <p:cNvSpPr/>
            <p:nvPr/>
          </p:nvSpPr>
          <p:spPr>
            <a:xfrm flipH="false" flipV="false" rot="0">
              <a:off x="0" y="0"/>
              <a:ext cx="812800" cy="892419"/>
            </a:xfrm>
            <a:custGeom>
              <a:avLst/>
              <a:gdLst/>
              <a:ahLst/>
              <a:cxnLst/>
              <a:rect r="r" b="b" t="t" l="l"/>
              <a:pathLst>
                <a:path h="892419" w="812800">
                  <a:moveTo>
                    <a:pt x="0" y="0"/>
                  </a:moveTo>
                  <a:lnTo>
                    <a:pt x="812800" y="0"/>
                  </a:lnTo>
                  <a:lnTo>
                    <a:pt x="812800" y="892419"/>
                  </a:lnTo>
                  <a:lnTo>
                    <a:pt x="0" y="892419"/>
                  </a:lnTo>
                  <a:close/>
                </a:path>
              </a:pathLst>
            </a:custGeom>
            <a:solidFill>
              <a:srgbClr val="000000">
                <a:alpha val="0"/>
              </a:srgbClr>
            </a:solidFill>
            <a:ln cap="sq">
              <a:noFill/>
              <a:prstDash val="solid"/>
              <a:miter/>
            </a:ln>
          </p:spPr>
        </p:sp>
        <p:sp>
          <p:nvSpPr>
            <p:cNvPr name="TextBox 5" id="5"/>
            <p:cNvSpPr txBox="true"/>
            <p:nvPr/>
          </p:nvSpPr>
          <p:spPr>
            <a:xfrm>
              <a:off x="0" y="-76200"/>
              <a:ext cx="812800" cy="968619"/>
            </a:xfrm>
            <a:prstGeom prst="rect">
              <a:avLst/>
            </a:prstGeom>
          </p:spPr>
          <p:txBody>
            <a:bodyPr anchor="ctr" rtlCol="false" tIns="25538" lIns="25538" bIns="25538" rIns="25538"/>
            <a:lstStyle/>
            <a:p>
              <a:pPr algn="ctr">
                <a:lnSpc>
                  <a:spcPts val="2659"/>
                </a:lnSpc>
              </a:pPr>
            </a:p>
          </p:txBody>
        </p:sp>
      </p:grpSp>
      <p:sp>
        <p:nvSpPr>
          <p:cNvPr name="Freeform 6" id="6"/>
          <p:cNvSpPr/>
          <p:nvPr/>
        </p:nvSpPr>
        <p:spPr>
          <a:xfrm flipH="false" flipV="false" rot="-1625759">
            <a:off x="9131733" y="-56240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7895304" y="9477506"/>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413663" y="2061812"/>
            <a:ext cx="17498774" cy="8225188"/>
          </a:xfrm>
          <a:prstGeom prst="rect">
            <a:avLst/>
          </a:prstGeom>
        </p:spPr>
        <p:txBody>
          <a:bodyPr anchor="t" rtlCol="false" tIns="0" lIns="0" bIns="0" rIns="0">
            <a:spAutoFit/>
          </a:bodyPr>
          <a:lstStyle/>
          <a:p>
            <a:pPr algn="just" marL="626102" indent="-313051" lvl="1">
              <a:lnSpc>
                <a:spcPts val="5451"/>
              </a:lnSpc>
              <a:buFont typeface="Arial"/>
              <a:buChar char="•"/>
            </a:pPr>
            <a:r>
              <a:rPr lang="en-US" sz="2899">
                <a:solidFill>
                  <a:srgbClr val="000000"/>
                </a:solidFill>
                <a:latin typeface="Times New Roman Bold"/>
              </a:rPr>
              <a:t>Inefficiency: </a:t>
            </a:r>
            <a:r>
              <a:rPr lang="en-US" sz="2899">
                <a:solidFill>
                  <a:srgbClr val="000000"/>
                </a:solidFill>
                <a:latin typeface="Times New Roman"/>
              </a:rPr>
              <a:t>Paper-based systems introduce inefficiencies through manual data processes, slowing down tasks like data entry, retrieval, and updates, leading to delays in processing vital College information.</a:t>
            </a:r>
          </a:p>
          <a:p>
            <a:pPr algn="just" marL="626102" indent="-313051" lvl="1">
              <a:lnSpc>
                <a:spcPts val="5451"/>
              </a:lnSpc>
              <a:buFont typeface="Arial"/>
              <a:buChar char="•"/>
            </a:pPr>
            <a:r>
              <a:rPr lang="en-US" sz="2899">
                <a:solidFill>
                  <a:srgbClr val="000000"/>
                </a:solidFill>
                <a:latin typeface="Times New Roman Bold"/>
              </a:rPr>
              <a:t>Error Vulnerability:</a:t>
            </a:r>
            <a:r>
              <a:rPr lang="en-US" sz="2899">
                <a:solidFill>
                  <a:srgbClr val="000000"/>
                </a:solidFill>
                <a:latin typeface="Times New Roman"/>
              </a:rPr>
              <a:t> Manual data entry increases the risk of errors, potentially impacting Colleges' academic standing or eligibility for scholarships due to inaccuracies in records, such as grades.</a:t>
            </a:r>
          </a:p>
          <a:p>
            <a:pPr algn="just" marL="626102" indent="-313051" lvl="1">
              <a:lnSpc>
                <a:spcPts val="5451"/>
              </a:lnSpc>
              <a:buFont typeface="Arial"/>
              <a:buChar char="•"/>
            </a:pPr>
            <a:r>
              <a:rPr lang="en-US" sz="2899">
                <a:solidFill>
                  <a:srgbClr val="000000"/>
                </a:solidFill>
                <a:latin typeface="Times New Roman Bold"/>
              </a:rPr>
              <a:t>Limited Accessibility</a:t>
            </a:r>
            <a:r>
              <a:rPr lang="en-US" sz="2899">
                <a:solidFill>
                  <a:srgbClr val="000000"/>
                </a:solidFill>
                <a:latin typeface="Times New Roman"/>
              </a:rPr>
              <a:t>: Physical storage of paper records hampers quick access, inconveniencing Colleges and staff, particularly those not physically present at the institution.</a:t>
            </a:r>
          </a:p>
          <a:p>
            <a:pPr algn="just" marL="626102" indent="-313051" lvl="1">
              <a:lnSpc>
                <a:spcPts val="5451"/>
              </a:lnSpc>
              <a:buFont typeface="Arial"/>
              <a:buChar char="•"/>
            </a:pPr>
            <a:r>
              <a:rPr lang="en-US" sz="2899">
                <a:solidFill>
                  <a:srgbClr val="000000"/>
                </a:solidFill>
                <a:latin typeface="Times New Roman Bold"/>
              </a:rPr>
              <a:t>Data Analysis Challenges</a:t>
            </a:r>
            <a:r>
              <a:rPr lang="en-US" sz="2899">
                <a:solidFill>
                  <a:srgbClr val="000000"/>
                </a:solidFill>
                <a:latin typeface="Times New Roman"/>
              </a:rPr>
              <a:t>: Paper-based systems hinder effective analysis of College data, limiting institutions in identifying trends, patterns, and areas for improvement in academic and administrative processes.</a:t>
            </a:r>
          </a:p>
          <a:p>
            <a:pPr algn="just" marL="626102" indent="-313051" lvl="1">
              <a:lnSpc>
                <a:spcPts val="5451"/>
              </a:lnSpc>
              <a:buFont typeface="Arial"/>
              <a:buChar char="•"/>
            </a:pPr>
            <a:r>
              <a:rPr lang="en-US" sz="2899">
                <a:solidFill>
                  <a:srgbClr val="000000"/>
                </a:solidFill>
                <a:latin typeface="Times New Roman Bold"/>
              </a:rPr>
              <a:t>Security Risks: </a:t>
            </a:r>
            <a:r>
              <a:rPr lang="en-US" sz="2899">
                <a:solidFill>
                  <a:srgbClr val="000000"/>
                </a:solidFill>
                <a:latin typeface="Times New Roman"/>
              </a:rPr>
              <a:t>Paper records are susceptible to loss, damage, and unauthorized access, posing significant risks to the privacy and security of sensitive College information.</a:t>
            </a:r>
          </a:p>
          <a:p>
            <a:pPr algn="just">
              <a:lnSpc>
                <a:spcPts val="5451"/>
              </a:lnSpc>
            </a:pPr>
          </a:p>
        </p:txBody>
      </p:sp>
      <p:sp>
        <p:nvSpPr>
          <p:cNvPr name="Freeform 9" id="9"/>
          <p:cNvSpPr/>
          <p:nvPr/>
        </p:nvSpPr>
        <p:spPr>
          <a:xfrm flipH="false" flipV="false" rot="8893922">
            <a:off x="-3769904" y="-3706173"/>
            <a:ext cx="9495369" cy="7717145"/>
          </a:xfrm>
          <a:custGeom>
            <a:avLst/>
            <a:gdLst/>
            <a:ahLst/>
            <a:cxnLst/>
            <a:rect r="r" b="b" t="t" l="l"/>
            <a:pathLst>
              <a:path h="7717145" w="9495369">
                <a:moveTo>
                  <a:pt x="0" y="0"/>
                </a:moveTo>
                <a:lnTo>
                  <a:pt x="9495369" y="0"/>
                </a:lnTo>
                <a:lnTo>
                  <a:pt x="9495369" y="7717146"/>
                </a:lnTo>
                <a:lnTo>
                  <a:pt x="0" y="7717146"/>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44624" y="541029"/>
            <a:ext cx="15623480" cy="1127741"/>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PROPOSED SYSTEM</a:t>
            </a:r>
          </a:p>
        </p:txBody>
      </p:sp>
      <p:grpSp>
        <p:nvGrpSpPr>
          <p:cNvPr name="Group 3" id="3"/>
          <p:cNvGrpSpPr/>
          <p:nvPr/>
        </p:nvGrpSpPr>
        <p:grpSpPr>
          <a:xfrm rot="0">
            <a:off x="0" y="1630656"/>
            <a:ext cx="17991927" cy="8774141"/>
            <a:chOff x="0" y="0"/>
            <a:chExt cx="862395" cy="420565"/>
          </a:xfrm>
        </p:grpSpPr>
        <p:sp>
          <p:nvSpPr>
            <p:cNvPr name="Freeform 4" id="4"/>
            <p:cNvSpPr/>
            <p:nvPr/>
          </p:nvSpPr>
          <p:spPr>
            <a:xfrm flipH="false" flipV="false" rot="0">
              <a:off x="0" y="0"/>
              <a:ext cx="862395" cy="420565"/>
            </a:xfrm>
            <a:custGeom>
              <a:avLst/>
              <a:gdLst/>
              <a:ahLst/>
              <a:cxnLst/>
              <a:rect r="r" b="b" t="t" l="l"/>
              <a:pathLst>
                <a:path h="420565" w="862395">
                  <a:moveTo>
                    <a:pt x="0" y="0"/>
                  </a:moveTo>
                  <a:lnTo>
                    <a:pt x="862395" y="0"/>
                  </a:lnTo>
                  <a:lnTo>
                    <a:pt x="862395" y="420565"/>
                  </a:lnTo>
                  <a:lnTo>
                    <a:pt x="0" y="420565"/>
                  </a:lnTo>
                  <a:close/>
                </a:path>
              </a:pathLst>
            </a:custGeom>
            <a:solidFill>
              <a:srgbClr val="000000">
                <a:alpha val="0"/>
              </a:srgbClr>
            </a:solidFill>
            <a:ln cap="sq">
              <a:noFill/>
              <a:prstDash val="solid"/>
              <a:miter/>
            </a:ln>
          </p:spPr>
        </p:sp>
        <p:sp>
          <p:nvSpPr>
            <p:cNvPr name="TextBox 5" id="5"/>
            <p:cNvSpPr txBox="true"/>
            <p:nvPr/>
          </p:nvSpPr>
          <p:spPr>
            <a:xfrm>
              <a:off x="0" y="-200025"/>
              <a:ext cx="862395" cy="620590"/>
            </a:xfrm>
            <a:prstGeom prst="rect">
              <a:avLst/>
            </a:prstGeom>
          </p:spPr>
          <p:txBody>
            <a:bodyPr anchor="ctr" rtlCol="false" tIns="25538" lIns="25538" bIns="25538" rIns="25538"/>
            <a:lstStyle/>
            <a:p>
              <a:pPr algn="just" marL="647694" indent="-323847" lvl="1">
                <a:lnSpc>
                  <a:spcPts val="5009"/>
                </a:lnSpc>
                <a:buAutoNum type="arabicPeriod" startAt="1"/>
              </a:pPr>
              <a:r>
                <a:rPr lang="en-US" sz="2999">
                  <a:solidFill>
                    <a:srgbClr val="000000"/>
                  </a:solidFill>
                  <a:latin typeface="Times New Roman"/>
                </a:rPr>
                <a:t>The College Management System is a comprehensive software solution designed to streamline administrative tasks within educational institutions. </a:t>
              </a:r>
            </a:p>
            <a:p>
              <a:pPr algn="just" marL="647694" indent="-323847" lvl="1">
                <a:lnSpc>
                  <a:spcPts val="5009"/>
                </a:lnSpc>
                <a:buAutoNum type="arabicPeriod" startAt="1"/>
              </a:pPr>
              <a:r>
                <a:rPr lang="en-US" sz="2999">
                  <a:solidFill>
                    <a:srgbClr val="000000"/>
                  </a:solidFill>
                  <a:latin typeface="Times New Roman"/>
                </a:rPr>
                <a:t>The College Information Management System (CIMS) includes modules such as User Authentication, College Management, Counselor, Administrator, Search and Retrieval, and Reports Generation and Communication. </a:t>
              </a:r>
            </a:p>
            <a:p>
              <a:pPr algn="just" marL="647694" indent="-323847" lvl="1">
                <a:lnSpc>
                  <a:spcPts val="5009"/>
                </a:lnSpc>
                <a:buAutoNum type="arabicPeriod" startAt="1"/>
              </a:pPr>
              <a:r>
                <a:rPr lang="en-US" sz="2999">
                  <a:solidFill>
                    <a:srgbClr val="000000"/>
                  </a:solidFill>
                  <a:latin typeface="Times New Roman"/>
                </a:rPr>
                <a:t>It facilitates efficient management of college records, attendance, and academic resources through a user-friendly interface.</a:t>
              </a:r>
            </a:p>
            <a:p>
              <a:pPr algn="just" marL="647694" indent="-323847" lvl="1">
                <a:lnSpc>
                  <a:spcPts val="5009"/>
                </a:lnSpc>
                <a:buAutoNum type="arabicPeriod" startAt="1"/>
              </a:pPr>
              <a:r>
                <a:rPr lang="en-US" sz="2999">
                  <a:solidFill>
                    <a:srgbClr val="000000"/>
                  </a:solidFill>
                  <a:latin typeface="Times New Roman"/>
                </a:rPr>
                <a:t>As part of its resource management capabilities, the CIMS integrates past question papers for exam preparation. Faculty members can upload question papers to the system, categorizing them by course or subject for easy access by students.</a:t>
              </a:r>
            </a:p>
            <a:p>
              <a:pPr algn="just" marL="647694" indent="-323847" lvl="1">
                <a:lnSpc>
                  <a:spcPts val="5009"/>
                </a:lnSpc>
                <a:buAutoNum type="arabicPeriod" startAt="1"/>
              </a:pPr>
              <a:r>
                <a:rPr lang="en-US" sz="2999">
                  <a:solidFill>
                    <a:srgbClr val="000000"/>
                  </a:solidFill>
                  <a:latin typeface="Times New Roman"/>
                </a:rPr>
                <a:t>The system facilitates enhanced interaction between faculty members and college administration through streamlined administrative tasks. Faculty members can communicate directly with administrators, submit requests, and access administrative support services through the system.</a:t>
              </a:r>
            </a:p>
          </p:txBody>
        </p:sp>
      </p:grpSp>
      <p:sp>
        <p:nvSpPr>
          <p:cNvPr name="Freeform 6" id="6"/>
          <p:cNvSpPr/>
          <p:nvPr/>
        </p:nvSpPr>
        <p:spPr>
          <a:xfrm flipH="false" flipV="false" rot="-1625759">
            <a:off x="11614928" y="-495375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15867963" y="5373341"/>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1625759">
            <a:off x="-6592115" y="5756258"/>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447731"/>
            <a:ext cx="15623480" cy="1127629"/>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MERITS</a:t>
            </a:r>
          </a:p>
        </p:txBody>
      </p:sp>
      <p:grpSp>
        <p:nvGrpSpPr>
          <p:cNvPr name="Group 3" id="3"/>
          <p:cNvGrpSpPr/>
          <p:nvPr/>
        </p:nvGrpSpPr>
        <p:grpSpPr>
          <a:xfrm rot="0">
            <a:off x="665377" y="1575472"/>
            <a:ext cx="16957246" cy="18618326"/>
            <a:chOff x="0" y="0"/>
            <a:chExt cx="812800" cy="892419"/>
          </a:xfrm>
        </p:grpSpPr>
        <p:sp>
          <p:nvSpPr>
            <p:cNvPr name="Freeform 4" id="4"/>
            <p:cNvSpPr/>
            <p:nvPr/>
          </p:nvSpPr>
          <p:spPr>
            <a:xfrm flipH="false" flipV="false" rot="0">
              <a:off x="0" y="0"/>
              <a:ext cx="812800" cy="892419"/>
            </a:xfrm>
            <a:custGeom>
              <a:avLst/>
              <a:gdLst/>
              <a:ahLst/>
              <a:cxnLst/>
              <a:rect r="r" b="b" t="t" l="l"/>
              <a:pathLst>
                <a:path h="892419" w="812800">
                  <a:moveTo>
                    <a:pt x="0" y="0"/>
                  </a:moveTo>
                  <a:lnTo>
                    <a:pt x="812800" y="0"/>
                  </a:lnTo>
                  <a:lnTo>
                    <a:pt x="812800" y="892419"/>
                  </a:lnTo>
                  <a:lnTo>
                    <a:pt x="0" y="892419"/>
                  </a:lnTo>
                  <a:close/>
                </a:path>
              </a:pathLst>
            </a:custGeom>
            <a:solidFill>
              <a:srgbClr val="000000">
                <a:alpha val="0"/>
              </a:srgbClr>
            </a:solidFill>
            <a:ln cap="sq">
              <a:noFill/>
              <a:prstDash val="solid"/>
              <a:miter/>
            </a:ln>
          </p:spPr>
        </p:sp>
        <p:sp>
          <p:nvSpPr>
            <p:cNvPr name="TextBox 5" id="5"/>
            <p:cNvSpPr txBox="true"/>
            <p:nvPr/>
          </p:nvSpPr>
          <p:spPr>
            <a:xfrm>
              <a:off x="0" y="-76200"/>
              <a:ext cx="812800" cy="968619"/>
            </a:xfrm>
            <a:prstGeom prst="rect">
              <a:avLst/>
            </a:prstGeom>
          </p:spPr>
          <p:txBody>
            <a:bodyPr anchor="ctr" rtlCol="false" tIns="25538" lIns="25538" bIns="25538" rIns="25538"/>
            <a:lstStyle/>
            <a:p>
              <a:pPr algn="ctr">
                <a:lnSpc>
                  <a:spcPts val="2659"/>
                </a:lnSpc>
              </a:pPr>
            </a:p>
          </p:txBody>
        </p:sp>
      </p:grpSp>
      <p:sp>
        <p:nvSpPr>
          <p:cNvPr name="Freeform 6" id="6"/>
          <p:cNvSpPr/>
          <p:nvPr/>
        </p:nvSpPr>
        <p:spPr>
          <a:xfrm flipH="false" flipV="false" rot="-1625759">
            <a:off x="9131733" y="-56240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7" id="7"/>
          <p:cNvSpPr/>
          <p:nvPr/>
        </p:nvSpPr>
        <p:spPr>
          <a:xfrm flipH="false" flipV="false" rot="0">
            <a:off x="7895304" y="9928560"/>
            <a:ext cx="9727319" cy="3106962"/>
          </a:xfrm>
          <a:custGeom>
            <a:avLst/>
            <a:gdLst/>
            <a:ahLst/>
            <a:cxnLst/>
            <a:rect r="r" b="b" t="t" l="l"/>
            <a:pathLst>
              <a:path h="3106962" w="9727319">
                <a:moveTo>
                  <a:pt x="0" y="0"/>
                </a:moveTo>
                <a:lnTo>
                  <a:pt x="9727319" y="0"/>
                </a:lnTo>
                <a:lnTo>
                  <a:pt x="9727319"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78103" y="1820048"/>
            <a:ext cx="17743902" cy="8007200"/>
          </a:xfrm>
          <a:prstGeom prst="rect">
            <a:avLst/>
          </a:prstGeom>
        </p:spPr>
        <p:txBody>
          <a:bodyPr anchor="t" rtlCol="false" tIns="0" lIns="0" bIns="0" rIns="0">
            <a:spAutoFit/>
          </a:bodyPr>
          <a:lstStyle/>
          <a:p>
            <a:pPr algn="just" marL="651714" indent="-325857" lvl="1">
              <a:lnSpc>
                <a:spcPts val="5282"/>
              </a:lnSpc>
              <a:buAutoNum type="arabicPeriod" startAt="1"/>
            </a:pPr>
            <a:r>
              <a:rPr lang="en-US" sz="3018">
                <a:solidFill>
                  <a:srgbClr val="000000"/>
                </a:solidFill>
                <a:latin typeface="Times New Roman Bold"/>
              </a:rPr>
              <a:t>Efficiency: </a:t>
            </a:r>
            <a:r>
              <a:rPr lang="en-US" sz="3018">
                <a:solidFill>
                  <a:srgbClr val="000000"/>
                </a:solidFill>
                <a:latin typeface="Times New Roman"/>
              </a:rPr>
              <a:t>The system enhances efficiency by automating processes, reducing manual workload, and facilitating quick access to College information.</a:t>
            </a:r>
          </a:p>
          <a:p>
            <a:pPr algn="just" marL="651714" indent="-325857" lvl="1">
              <a:lnSpc>
                <a:spcPts val="5282"/>
              </a:lnSpc>
              <a:buAutoNum type="arabicPeriod" startAt="1"/>
            </a:pPr>
            <a:r>
              <a:rPr lang="en-US" sz="3018">
                <a:solidFill>
                  <a:srgbClr val="000000"/>
                </a:solidFill>
                <a:latin typeface="Times New Roman Bold"/>
              </a:rPr>
              <a:t>Centralized Information:</a:t>
            </a:r>
            <a:r>
              <a:rPr lang="en-US" sz="3018">
                <a:solidFill>
                  <a:srgbClr val="000000"/>
                </a:solidFill>
                <a:latin typeface="Times New Roman"/>
              </a:rPr>
              <a:t> It provides a centralized database, eliminating scattered data and ensuring a unified source for College records.</a:t>
            </a:r>
          </a:p>
          <a:p>
            <a:pPr algn="just" marL="651714" indent="-325857" lvl="1">
              <a:lnSpc>
                <a:spcPts val="5282"/>
              </a:lnSpc>
              <a:buAutoNum type="arabicPeriod" startAt="1"/>
            </a:pPr>
            <a:r>
              <a:rPr lang="en-US" sz="3018">
                <a:solidFill>
                  <a:srgbClr val="000000"/>
                </a:solidFill>
                <a:latin typeface="Times New Roman Bold"/>
              </a:rPr>
              <a:t>Accuracy: </a:t>
            </a:r>
            <a:r>
              <a:rPr lang="en-US" sz="3018">
                <a:solidFill>
                  <a:srgbClr val="000000"/>
                </a:solidFill>
                <a:latin typeface="Times New Roman"/>
              </a:rPr>
              <a:t>Automation reduces the risk of errors, ensuring accurate and reliable College information, which is crucial for academic and administrative decision-making.</a:t>
            </a:r>
          </a:p>
          <a:p>
            <a:pPr algn="just" marL="651714" indent="-325857" lvl="1">
              <a:lnSpc>
                <a:spcPts val="5282"/>
              </a:lnSpc>
              <a:buAutoNum type="arabicPeriod" startAt="1"/>
            </a:pPr>
            <a:r>
              <a:rPr lang="en-US" sz="3018">
                <a:solidFill>
                  <a:srgbClr val="000000"/>
                </a:solidFill>
                <a:latin typeface="Times New Roman Bold"/>
              </a:rPr>
              <a:t>User-Friendly Interface:</a:t>
            </a:r>
            <a:r>
              <a:rPr lang="en-US" sz="3018">
                <a:solidFill>
                  <a:srgbClr val="000000"/>
                </a:solidFill>
                <a:latin typeface="Times New Roman"/>
              </a:rPr>
              <a:t> The user-friendly interface makes it easy for administrators and staff to navigate and utilize the system effectively.</a:t>
            </a:r>
          </a:p>
          <a:p>
            <a:pPr algn="just" marL="651714" indent="-325857" lvl="1">
              <a:lnSpc>
                <a:spcPts val="5282"/>
              </a:lnSpc>
              <a:buAutoNum type="arabicPeriod" startAt="1"/>
            </a:pPr>
            <a:r>
              <a:rPr lang="en-US" sz="3018">
                <a:solidFill>
                  <a:srgbClr val="000000"/>
                </a:solidFill>
                <a:latin typeface="Times New Roman Bold"/>
              </a:rPr>
              <a:t>Time Optimization:</a:t>
            </a:r>
            <a:r>
              <a:rPr lang="en-US" sz="3018">
                <a:solidFill>
                  <a:srgbClr val="000000"/>
                </a:solidFill>
                <a:latin typeface="Times New Roman"/>
              </a:rPr>
              <a:t> Automated processes save time in data entry, retrieval, and updates, allowing educational institutions to allocate resources more efficiently.</a:t>
            </a:r>
          </a:p>
          <a:p>
            <a:pPr algn="just" marL="651714" indent="-325857" lvl="1">
              <a:lnSpc>
                <a:spcPts val="5282"/>
              </a:lnSpc>
              <a:buAutoNum type="arabicPeriod" startAt="1"/>
            </a:pPr>
            <a:r>
              <a:rPr lang="en-US" sz="3018">
                <a:solidFill>
                  <a:srgbClr val="000000"/>
                </a:solidFill>
                <a:latin typeface="Times New Roman Bold"/>
              </a:rPr>
              <a:t>Data Analysis: </a:t>
            </a:r>
            <a:r>
              <a:rPr lang="en-US" sz="3018">
                <a:solidFill>
                  <a:srgbClr val="000000"/>
                </a:solidFill>
                <a:latin typeface="Times New Roman"/>
              </a:rPr>
              <a:t>The system enables effective data analysis, helping institutions identify trends, patterns, and areas for improvement in both academic and administrative processes.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61817" y="1575472"/>
            <a:ext cx="17639006" cy="18618326"/>
            <a:chOff x="0" y="0"/>
            <a:chExt cx="845478" cy="892419"/>
          </a:xfrm>
        </p:grpSpPr>
        <p:sp>
          <p:nvSpPr>
            <p:cNvPr name="Freeform 3" id="3"/>
            <p:cNvSpPr/>
            <p:nvPr/>
          </p:nvSpPr>
          <p:spPr>
            <a:xfrm flipH="false" flipV="false" rot="0">
              <a:off x="0" y="0"/>
              <a:ext cx="845478" cy="892419"/>
            </a:xfrm>
            <a:custGeom>
              <a:avLst/>
              <a:gdLst/>
              <a:ahLst/>
              <a:cxnLst/>
              <a:rect r="r" b="b" t="t" l="l"/>
              <a:pathLst>
                <a:path h="892419" w="845478">
                  <a:moveTo>
                    <a:pt x="0" y="0"/>
                  </a:moveTo>
                  <a:lnTo>
                    <a:pt x="845478" y="0"/>
                  </a:lnTo>
                  <a:lnTo>
                    <a:pt x="845478" y="892419"/>
                  </a:lnTo>
                  <a:lnTo>
                    <a:pt x="0" y="892419"/>
                  </a:lnTo>
                  <a:close/>
                </a:path>
              </a:pathLst>
            </a:custGeom>
            <a:solidFill>
              <a:srgbClr val="000000">
                <a:alpha val="0"/>
              </a:srgbClr>
            </a:solidFill>
            <a:ln cap="sq">
              <a:noFill/>
              <a:prstDash val="solid"/>
              <a:miter/>
            </a:ln>
          </p:spPr>
        </p:sp>
        <p:sp>
          <p:nvSpPr>
            <p:cNvPr name="TextBox 4" id="4"/>
            <p:cNvSpPr txBox="true"/>
            <p:nvPr/>
          </p:nvSpPr>
          <p:spPr>
            <a:xfrm>
              <a:off x="0" y="-76200"/>
              <a:ext cx="845478" cy="968619"/>
            </a:xfrm>
            <a:prstGeom prst="rect">
              <a:avLst/>
            </a:prstGeom>
          </p:spPr>
          <p:txBody>
            <a:bodyPr anchor="ctr" rtlCol="false" tIns="25538" lIns="25538" bIns="25538" rIns="25538"/>
            <a:lstStyle/>
            <a:p>
              <a:pPr algn="ctr">
                <a:lnSpc>
                  <a:spcPts val="2659"/>
                </a:lnSpc>
              </a:pPr>
            </a:p>
          </p:txBody>
        </p:sp>
      </p:grpSp>
      <p:sp>
        <p:nvSpPr>
          <p:cNvPr name="Freeform 5" id="5"/>
          <p:cNvSpPr/>
          <p:nvPr/>
        </p:nvSpPr>
        <p:spPr>
          <a:xfrm flipH="false" flipV="false" rot="-1625759">
            <a:off x="9131733" y="-562401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6" id="6"/>
          <p:cNvSpPr txBox="true"/>
          <p:nvPr/>
        </p:nvSpPr>
        <p:spPr>
          <a:xfrm rot="0">
            <a:off x="281574" y="1647815"/>
            <a:ext cx="17743902" cy="4655886"/>
          </a:xfrm>
          <a:prstGeom prst="rect">
            <a:avLst/>
          </a:prstGeom>
        </p:spPr>
        <p:txBody>
          <a:bodyPr anchor="t" rtlCol="false" tIns="0" lIns="0" bIns="0" rIns="0">
            <a:spAutoFit/>
          </a:bodyPr>
          <a:lstStyle/>
          <a:p>
            <a:pPr algn="just">
              <a:lnSpc>
                <a:spcPts val="5282"/>
              </a:lnSpc>
            </a:pPr>
            <a:r>
              <a:rPr lang="en-US" sz="3018">
                <a:solidFill>
                  <a:srgbClr val="000000"/>
                </a:solidFill>
                <a:latin typeface="Times New Roman Bold"/>
              </a:rPr>
              <a:t>1. Paper Title</a:t>
            </a:r>
            <a:r>
              <a:rPr lang="en-US" sz="3018">
                <a:solidFill>
                  <a:srgbClr val="000000"/>
                </a:solidFill>
                <a:latin typeface="Times New Roman"/>
              </a:rPr>
              <a:t>: College Management System (2023) </a:t>
            </a:r>
          </a:p>
          <a:p>
            <a:pPr algn="just" marL="543767" indent="-271883" lvl="1">
              <a:lnSpc>
                <a:spcPts val="4407"/>
              </a:lnSpc>
              <a:buFont typeface="Arial"/>
              <a:buChar char="•"/>
            </a:pPr>
            <a:r>
              <a:rPr lang="en-US" sz="2518">
                <a:solidFill>
                  <a:srgbClr val="000000"/>
                </a:solidFill>
                <a:latin typeface="Times New Roman Bold"/>
              </a:rPr>
              <a:t>Authors</a:t>
            </a:r>
            <a:r>
              <a:rPr lang="en-US" sz="2518">
                <a:solidFill>
                  <a:srgbClr val="000000"/>
                </a:solidFill>
                <a:latin typeface="Times New Roman"/>
              </a:rPr>
              <a:t>: Rohit Jain, Aman Modi, Ishan Kashyap, Prof. Vandana Kate, Prof. Rachana Bahrawat</a:t>
            </a:r>
          </a:p>
          <a:p>
            <a:pPr algn="just" marL="543767" indent="-271883" lvl="1">
              <a:lnSpc>
                <a:spcPts val="4407"/>
              </a:lnSpc>
              <a:buFont typeface="Arial"/>
              <a:buChar char="•"/>
            </a:pPr>
            <a:r>
              <a:rPr lang="en-US" sz="2518">
                <a:solidFill>
                  <a:srgbClr val="000000"/>
                </a:solidFill>
                <a:latin typeface="Times New Roman Bold"/>
              </a:rPr>
              <a:t>Description</a:t>
            </a:r>
            <a:r>
              <a:rPr lang="en-US" sz="2518">
                <a:solidFill>
                  <a:srgbClr val="000000"/>
                </a:solidFill>
                <a:latin typeface="Times New Roman"/>
              </a:rPr>
              <a:t>: Aims to develop an Online Intranet College Management System (CMS) for educational institutions or colleges.</a:t>
            </a:r>
          </a:p>
          <a:p>
            <a:pPr algn="just" marL="543767" indent="-271883" lvl="1">
              <a:lnSpc>
                <a:spcPts val="4407"/>
              </a:lnSpc>
              <a:buFont typeface="Arial"/>
              <a:buChar char="•"/>
            </a:pPr>
            <a:r>
              <a:rPr lang="en-US" sz="2518">
                <a:solidFill>
                  <a:srgbClr val="000000"/>
                </a:solidFill>
                <a:latin typeface="Times New Roman Bold"/>
              </a:rPr>
              <a:t>Drawbacks: </a:t>
            </a:r>
            <a:r>
              <a:rPr lang="en-US" sz="2518">
                <a:solidFill>
                  <a:srgbClr val="000000"/>
                </a:solidFill>
                <a:latin typeface="Times New Roman"/>
              </a:rPr>
              <a:t>The system's lack of customization options hampers users' ability to tailor it to their needs, hindering satisfaction and productivity. Additionally, the limited flexibility of the user interface poses usability challenges and frustrates users. Compatibility issues with diverse devices and software environments further impede usability and present technical hurdles for administrators. </a:t>
            </a:r>
          </a:p>
          <a:p>
            <a:pPr algn="just">
              <a:lnSpc>
                <a:spcPts val="5282"/>
              </a:lnSpc>
            </a:pPr>
          </a:p>
        </p:txBody>
      </p:sp>
      <p:sp>
        <p:nvSpPr>
          <p:cNvPr name="TextBox 7" id="7"/>
          <p:cNvSpPr txBox="true"/>
          <p:nvPr/>
        </p:nvSpPr>
        <p:spPr>
          <a:xfrm rot="0">
            <a:off x="361817" y="5808556"/>
            <a:ext cx="17743902" cy="4655886"/>
          </a:xfrm>
          <a:prstGeom prst="rect">
            <a:avLst/>
          </a:prstGeom>
        </p:spPr>
        <p:txBody>
          <a:bodyPr anchor="t" rtlCol="false" tIns="0" lIns="0" bIns="0" rIns="0">
            <a:spAutoFit/>
          </a:bodyPr>
          <a:lstStyle/>
          <a:p>
            <a:pPr algn="just">
              <a:lnSpc>
                <a:spcPts val="5282"/>
              </a:lnSpc>
            </a:pPr>
            <a:r>
              <a:rPr lang="en-US" sz="3018">
                <a:solidFill>
                  <a:srgbClr val="000000"/>
                </a:solidFill>
                <a:latin typeface="Times New Roman Bold"/>
              </a:rPr>
              <a:t>2. Paper Title</a:t>
            </a:r>
            <a:r>
              <a:rPr lang="en-US" sz="3018">
                <a:solidFill>
                  <a:srgbClr val="000000"/>
                </a:solidFill>
                <a:latin typeface="Times New Roman"/>
              </a:rPr>
              <a:t>: Student Information Management System (SIMS) (2022)</a:t>
            </a:r>
          </a:p>
          <a:p>
            <a:pPr algn="just" marL="543767" indent="-271883" lvl="1">
              <a:lnSpc>
                <a:spcPts val="4407"/>
              </a:lnSpc>
              <a:buFont typeface="Arial"/>
              <a:buChar char="•"/>
            </a:pPr>
            <a:r>
              <a:rPr lang="en-US" sz="2518">
                <a:solidFill>
                  <a:srgbClr val="000000"/>
                </a:solidFill>
                <a:latin typeface="Times New Roman Bold"/>
              </a:rPr>
              <a:t>Authors</a:t>
            </a:r>
            <a:r>
              <a:rPr lang="en-US" sz="2518">
                <a:solidFill>
                  <a:srgbClr val="000000"/>
                </a:solidFill>
                <a:latin typeface="Times New Roman"/>
              </a:rPr>
              <a:t>:  C K Gomathy</a:t>
            </a:r>
          </a:p>
          <a:p>
            <a:pPr algn="just" marL="543767" indent="-271883" lvl="1">
              <a:lnSpc>
                <a:spcPts val="4407"/>
              </a:lnSpc>
              <a:buFont typeface="Arial"/>
              <a:buChar char="•"/>
            </a:pPr>
            <a:r>
              <a:rPr lang="en-US" sz="2518">
                <a:solidFill>
                  <a:srgbClr val="000000"/>
                </a:solidFill>
                <a:latin typeface="Times New Roman Bold"/>
              </a:rPr>
              <a:t>Description</a:t>
            </a:r>
            <a:r>
              <a:rPr lang="en-US" sz="2518">
                <a:solidFill>
                  <a:srgbClr val="000000"/>
                </a:solidFill>
                <a:latin typeface="Times New Roman"/>
              </a:rPr>
              <a:t>: Integrates various aspects of the student lifecycle, serving as a central repository for student-related information.</a:t>
            </a:r>
          </a:p>
          <a:p>
            <a:pPr algn="just" marL="543767" indent="-271883" lvl="1">
              <a:lnSpc>
                <a:spcPts val="4407"/>
              </a:lnSpc>
              <a:buFont typeface="Arial"/>
              <a:buChar char="•"/>
            </a:pPr>
            <a:r>
              <a:rPr lang="en-US" sz="2518">
                <a:solidFill>
                  <a:srgbClr val="000000"/>
                </a:solidFill>
                <a:latin typeface="Times New Roman Bold"/>
              </a:rPr>
              <a:t>Drawbacks: </a:t>
            </a:r>
            <a:r>
              <a:rPr lang="en-US" sz="2518">
                <a:solidFill>
                  <a:srgbClr val="000000"/>
                </a:solidFill>
                <a:latin typeface="Times New Roman"/>
              </a:rPr>
              <a:t>SIMS can present implementation and usability challenges due to its complexity, causing difficulties for users. Developing and maintaining SIMS can incur significant expenses, attributed to specialized software, hardware, and personnel requirements. Continuous maintenance, including server updates and bug fixes, is crucial to prevent system instability and performance degradation, while system upgrades to address evolving needs can be resource-intensive.</a:t>
            </a:r>
          </a:p>
          <a:p>
            <a:pPr algn="just">
              <a:lnSpc>
                <a:spcPts val="5282"/>
              </a:lnSpc>
            </a:pPr>
          </a:p>
        </p:txBody>
      </p:sp>
      <p:sp>
        <p:nvSpPr>
          <p:cNvPr name="TextBox 8" id="8"/>
          <p:cNvSpPr txBox="true"/>
          <p:nvPr/>
        </p:nvSpPr>
        <p:spPr>
          <a:xfrm rot="0">
            <a:off x="557281" y="447844"/>
            <a:ext cx="14676045" cy="1127629"/>
          </a:xfrm>
          <a:prstGeom prst="rect">
            <a:avLst/>
          </a:prstGeom>
        </p:spPr>
        <p:txBody>
          <a:bodyPr anchor="t" rtlCol="false" tIns="0" lIns="0" bIns="0" rIns="0">
            <a:spAutoFit/>
          </a:bodyPr>
          <a:lstStyle/>
          <a:p>
            <a:pPr algn="l">
              <a:lnSpc>
                <a:spcPts val="8400"/>
              </a:lnSpc>
            </a:pPr>
            <a:r>
              <a:rPr lang="en-US" sz="8400">
                <a:solidFill>
                  <a:srgbClr val="004AAD"/>
                </a:solidFill>
                <a:latin typeface="Montserrat Classic Bold"/>
              </a:rPr>
              <a:t>LITERATURE SURVEY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DAF09CLFsu4</dc:identifier>
  <dcterms:modified xsi:type="dcterms:W3CDTF">2011-08-01T06:04:30Z</dcterms:modified>
  <cp:revision>1</cp:revision>
  <dc:title>MAJOR PPT-0</dc:title>
</cp:coreProperties>
</file>

<file path=docProps/thumbnail.jpeg>
</file>